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1"/>
    <p:sldMasterId id="2147483703" r:id="rId2"/>
  </p:sldMasterIdLst>
  <p:notesMasterIdLst>
    <p:notesMasterId r:id="rId46"/>
  </p:notesMasterIdLst>
  <p:handoutMasterIdLst>
    <p:handoutMasterId r:id="rId47"/>
  </p:handoutMasterIdLst>
  <p:sldIdLst>
    <p:sldId id="580" r:id="rId3"/>
    <p:sldId id="579" r:id="rId4"/>
    <p:sldId id="709" r:id="rId5"/>
    <p:sldId id="711" r:id="rId6"/>
    <p:sldId id="696" r:id="rId7"/>
    <p:sldId id="701" r:id="rId8"/>
    <p:sldId id="651" r:id="rId9"/>
    <p:sldId id="653" r:id="rId10"/>
    <p:sldId id="654" r:id="rId11"/>
    <p:sldId id="702" r:id="rId12"/>
    <p:sldId id="656" r:id="rId13"/>
    <p:sldId id="655" r:id="rId14"/>
    <p:sldId id="706" r:id="rId15"/>
    <p:sldId id="686" r:id="rId16"/>
    <p:sldId id="687" r:id="rId17"/>
    <p:sldId id="693" r:id="rId18"/>
    <p:sldId id="683" r:id="rId19"/>
    <p:sldId id="688" r:id="rId20"/>
    <p:sldId id="679" r:id="rId21"/>
    <p:sldId id="710" r:id="rId22"/>
    <p:sldId id="703" r:id="rId23"/>
    <p:sldId id="668" r:id="rId24"/>
    <p:sldId id="665" r:id="rId25"/>
    <p:sldId id="669" r:id="rId26"/>
    <p:sldId id="671" r:id="rId27"/>
    <p:sldId id="672" r:id="rId28"/>
    <p:sldId id="712" r:id="rId29"/>
    <p:sldId id="612" r:id="rId30"/>
    <p:sldId id="613" r:id="rId31"/>
    <p:sldId id="614" r:id="rId32"/>
    <p:sldId id="704" r:id="rId33"/>
    <p:sldId id="620" r:id="rId34"/>
    <p:sldId id="621" r:id="rId35"/>
    <p:sldId id="622" r:id="rId36"/>
    <p:sldId id="705" r:id="rId37"/>
    <p:sldId id="680" r:id="rId38"/>
    <p:sldId id="658" r:id="rId39"/>
    <p:sldId id="657" r:id="rId40"/>
    <p:sldId id="659" r:id="rId41"/>
    <p:sldId id="661" r:id="rId42"/>
    <p:sldId id="662" r:id="rId43"/>
    <p:sldId id="663" r:id="rId44"/>
    <p:sldId id="707" r:id="rId45"/>
  </p:sldIdLst>
  <p:sldSz cx="9144000" cy="6858000" type="screen4x3"/>
  <p:notesSz cx="6858000" cy="9144000"/>
  <p:defaultTextStyle>
    <a:defPPr>
      <a:defRPr lang="de-DE"/>
    </a:defPPr>
    <a:lvl1pPr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1pPr>
    <a:lvl2pPr marL="4572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p:defaultTextStyle>
  <p:extLst>
    <p:ext uri="{521415D9-36F7-43E2-AB2F-B90AF26B5E84}">
      <p14:sectionLst xmlns:p14="http://schemas.microsoft.com/office/powerpoint/2010/main">
        <p14:section name="Standardabschnitt" id="{4A2690E9-2C12-A949-B59B-6B04F8004869}">
          <p14:sldIdLst>
            <p14:sldId id="580"/>
            <p14:sldId id="579"/>
            <p14:sldId id="709"/>
            <p14:sldId id="711"/>
            <p14:sldId id="696"/>
            <p14:sldId id="701"/>
            <p14:sldId id="651"/>
            <p14:sldId id="653"/>
            <p14:sldId id="654"/>
            <p14:sldId id="702"/>
            <p14:sldId id="656"/>
            <p14:sldId id="655"/>
            <p14:sldId id="706"/>
            <p14:sldId id="686"/>
            <p14:sldId id="687"/>
            <p14:sldId id="693"/>
            <p14:sldId id="683"/>
            <p14:sldId id="688"/>
            <p14:sldId id="679"/>
            <p14:sldId id="710"/>
            <p14:sldId id="703"/>
            <p14:sldId id="668"/>
            <p14:sldId id="665"/>
            <p14:sldId id="669"/>
            <p14:sldId id="671"/>
            <p14:sldId id="672"/>
            <p14:sldId id="712"/>
            <p14:sldId id="612"/>
            <p14:sldId id="613"/>
            <p14:sldId id="614"/>
            <p14:sldId id="704"/>
            <p14:sldId id="620"/>
            <p14:sldId id="621"/>
            <p14:sldId id="622"/>
            <p14:sldId id="705"/>
            <p14:sldId id="680"/>
            <p14:sldId id="658"/>
            <p14:sldId id="657"/>
            <p14:sldId id="659"/>
            <p14:sldId id="661"/>
            <p14:sldId id="662"/>
            <p14:sldId id="663"/>
            <p14:sldId id="707"/>
          </p14:sldIdLst>
        </p14:section>
      </p14:sectionLst>
    </p:ext>
    <p:ext uri="{EFAFB233-063F-42B5-8137-9DF3F51BA10A}">
      <p15:sldGuideLst xmlns:p15="http://schemas.microsoft.com/office/powerpoint/2012/main">
        <p15:guide id="1" orient="horz" pos="380">
          <p15:clr>
            <a:srgbClr val="A4A3A4"/>
          </p15:clr>
        </p15:guide>
        <p15:guide id="2" pos="2880">
          <p15:clr>
            <a:srgbClr val="A4A3A4"/>
          </p15:clr>
        </p15:guide>
        <p15:guide id="3" orient="horz" pos="754" userDrawn="1">
          <p15:clr>
            <a:srgbClr val="A4A3A4"/>
          </p15:clr>
        </p15:guide>
        <p15:guide id="4" pos="5602" userDrawn="1">
          <p15:clr>
            <a:srgbClr val="A4A3A4"/>
          </p15:clr>
        </p15:guide>
        <p15:guide id="5" orient="horz" pos="451">
          <p15:clr>
            <a:srgbClr val="A4A3A4"/>
          </p15:clr>
        </p15:guide>
        <p15:guide id="6" pos="378">
          <p15:clr>
            <a:srgbClr val="A4A3A4"/>
          </p15:clr>
        </p15:guide>
        <p15:guide id="7" orient="horz">
          <p15:clr>
            <a:srgbClr val="A4A3A4"/>
          </p15:clr>
        </p15:guide>
        <p15:guide id="8" pos="576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eter Pancakes" initials="PP" lastIdx="1" clrIdx="0">
    <p:extLst/>
  </p:cmAuthor>
  <p:cmAuthor id="2" name="Regine Brandtner" initials="RB" lastIdx="2" clrIdx="1"/>
  <p:cmAuthor id="3" name="profilinstaller" initials="p" lastIdx="1" clrIdx="2">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hiddenSlides="1"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7A86"/>
    <a:srgbClr val="F8B44F"/>
    <a:srgbClr val="CDB987"/>
    <a:srgbClr val="E5FF65"/>
    <a:srgbClr val="FF40FF"/>
    <a:srgbClr val="9F9FFF"/>
    <a:srgbClr val="51BED1"/>
    <a:srgbClr val="005BF9"/>
    <a:srgbClr val="BBE0E3"/>
    <a:srgbClr val="F1A6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ittlere Formatvorlage 2 - Akz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8799B23B-EC83-4686-B30A-512413B5E67A}" styleName="Helle Formatvorlage 3 - Akz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8D230F3-CF80-4859-8CE7-A43EE81993B5}" styleName="Helle Formatvorlage 1 - Akz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7705" autoAdjust="0"/>
    <p:restoredTop sz="78536" autoAdjust="0"/>
  </p:normalViewPr>
  <p:slideViewPr>
    <p:cSldViewPr>
      <p:cViewPr varScale="1">
        <p:scale>
          <a:sx n="68" d="100"/>
          <a:sy n="68" d="100"/>
        </p:scale>
        <p:origin x="1032" y="78"/>
      </p:cViewPr>
      <p:guideLst>
        <p:guide orient="horz" pos="380"/>
        <p:guide pos="2880"/>
        <p:guide orient="horz" pos="754"/>
        <p:guide pos="5602"/>
        <p:guide orient="horz" pos="451"/>
        <p:guide pos="378"/>
        <p:guide orient="horz"/>
        <p:guide pos="576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p:cViewPr varScale="1">
        <p:scale>
          <a:sx n="88" d="100"/>
          <a:sy n="88" d="100"/>
        </p:scale>
        <p:origin x="3822"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commentAuthors" Target="commentAuthors.xml"/><Relationship Id="rId8" Type="http://schemas.openxmlformats.org/officeDocument/2006/relationships/slide" Target="slides/slide6.xml"/><Relationship Id="rId51"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latin typeface="Calibri Normal" charset="0"/>
            </a:endParaRPr>
          </a:p>
        </p:txBody>
      </p:sp>
      <p:sp>
        <p:nvSpPr>
          <p:cNvPr id="3" name="Datumsplatzhalt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3C42287-BBCD-194E-8FCC-4BC0753B332B}" type="datetimeFigureOut">
              <a:rPr lang="de-DE" smtClean="0">
                <a:latin typeface="Calibri Normal" charset="0"/>
              </a:rPr>
              <a:pPr/>
              <a:t>06.02.2019</a:t>
            </a:fld>
            <a:endParaRPr lang="de-DE">
              <a:latin typeface="Calibri Normal" charset="0"/>
            </a:endParaRPr>
          </a:p>
        </p:txBody>
      </p:sp>
      <p:sp>
        <p:nvSpPr>
          <p:cNvPr id="4" name="Fußzeilenplatzhalt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latin typeface="Calibri Normal" charset="0"/>
            </a:endParaRPr>
          </a:p>
        </p:txBody>
      </p:sp>
      <p:sp>
        <p:nvSpPr>
          <p:cNvPr id="5" name="Foliennummernplatzhalt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2F6D5D-152F-9C4D-8D9D-F0D4C7E2218B}" type="slidenum">
              <a:rPr lang="de-DE" smtClean="0">
                <a:latin typeface="Calibri Normal" charset="0"/>
              </a:rPr>
              <a:pPr/>
              <a:t>‹Nr.›</a:t>
            </a:fld>
            <a:endParaRPr lang="de-DE">
              <a:latin typeface="Calibri Normal" charset="0"/>
            </a:endParaRPr>
          </a:p>
        </p:txBody>
      </p:sp>
    </p:spTree>
    <p:extLst>
      <p:ext uri="{BB962C8B-B14F-4D97-AF65-F5344CB8AC3E}">
        <p14:creationId xmlns:p14="http://schemas.microsoft.com/office/powerpoint/2010/main" val="46940265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b="0" i="0">
                <a:latin typeface="Calibri Normal" charset="0"/>
              </a:defRPr>
            </a:lvl1pPr>
          </a:lstStyle>
          <a:p>
            <a:endParaRPr lang="de-DE"/>
          </a:p>
        </p:txBody>
      </p:sp>
      <p:sp>
        <p:nvSpPr>
          <p:cNvPr id="10243"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b="0" i="0">
                <a:latin typeface="Calibri Normal" charset="0"/>
              </a:defRPr>
            </a:lvl1pPr>
          </a:lstStyle>
          <a:p>
            <a:endParaRPr lang="de-DE"/>
          </a:p>
        </p:txBody>
      </p:sp>
      <p:sp>
        <p:nvSpPr>
          <p:cNvPr id="1024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024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024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b="0" i="0">
                <a:latin typeface="Calibri Normal" charset="0"/>
              </a:defRPr>
            </a:lvl1pPr>
          </a:lstStyle>
          <a:p>
            <a:endParaRPr lang="de-DE"/>
          </a:p>
        </p:txBody>
      </p:sp>
      <p:sp>
        <p:nvSpPr>
          <p:cNvPr id="1024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b="0" i="0">
                <a:latin typeface="Calibri Normal" charset="0"/>
              </a:defRPr>
            </a:lvl1pPr>
          </a:lstStyle>
          <a:p>
            <a:fld id="{FAF12454-57A3-5346-8AD1-8A7E704F94A5}" type="slidenum">
              <a:rPr lang="de-DE" smtClean="0"/>
              <a:pPr/>
              <a:t>‹Nr.›</a:t>
            </a:fld>
            <a:endParaRPr lang="de-DE"/>
          </a:p>
        </p:txBody>
      </p:sp>
    </p:spTree>
    <p:extLst>
      <p:ext uri="{BB962C8B-B14F-4D97-AF65-F5344CB8AC3E}">
        <p14:creationId xmlns:p14="http://schemas.microsoft.com/office/powerpoint/2010/main" val="2294540302"/>
      </p:ext>
    </p:extLst>
  </p:cSld>
  <p:clrMap bg1="lt1" tx1="dk1" bg2="lt2" tx2="dk2" accent1="accent1" accent2="accent2" accent3="accent3" accent4="accent4" accent5="accent5" accent6="accent6" hlink="hlink" folHlink="folHlink"/>
  <p:hf hdr="0" ftr="0" dt="0"/>
  <p:notesStyle>
    <a:lvl1pPr algn="l" rtl="0" fontAlgn="base">
      <a:spcBef>
        <a:spcPct val="30000"/>
      </a:spcBef>
      <a:spcAft>
        <a:spcPct val="0"/>
      </a:spcAft>
      <a:defRPr sz="1200" b="0" i="0" kern="1200">
        <a:solidFill>
          <a:schemeClr val="tx1"/>
        </a:solidFill>
        <a:latin typeface="Calibri Normal" charset="0"/>
        <a:ea typeface="ＭＳ Ｐゴシック" charset="-128"/>
        <a:cs typeface="ＭＳ Ｐゴシック" charset="-128"/>
      </a:defRPr>
    </a:lvl1pPr>
    <a:lvl2pPr marL="457200" algn="l" rtl="0" fontAlgn="base">
      <a:spcBef>
        <a:spcPct val="30000"/>
      </a:spcBef>
      <a:spcAft>
        <a:spcPct val="0"/>
      </a:spcAft>
      <a:defRPr sz="1200" b="0" i="0" kern="1200">
        <a:solidFill>
          <a:schemeClr val="tx1"/>
        </a:solidFill>
        <a:latin typeface="Calibri Normal" charset="0"/>
        <a:ea typeface="ＭＳ Ｐゴシック" charset="-128"/>
        <a:cs typeface="+mn-cs"/>
      </a:defRPr>
    </a:lvl2pPr>
    <a:lvl3pPr marL="914400" algn="l" rtl="0" fontAlgn="base">
      <a:spcBef>
        <a:spcPct val="30000"/>
      </a:spcBef>
      <a:spcAft>
        <a:spcPct val="0"/>
      </a:spcAft>
      <a:defRPr sz="1200" b="0" i="0" kern="1200">
        <a:solidFill>
          <a:schemeClr val="tx1"/>
        </a:solidFill>
        <a:latin typeface="Calibri Normal" charset="0"/>
        <a:ea typeface="ＭＳ Ｐゴシック" charset="-128"/>
        <a:cs typeface="+mn-cs"/>
      </a:defRPr>
    </a:lvl3pPr>
    <a:lvl4pPr marL="1371600" algn="l" rtl="0" fontAlgn="base">
      <a:spcBef>
        <a:spcPct val="30000"/>
      </a:spcBef>
      <a:spcAft>
        <a:spcPct val="0"/>
      </a:spcAft>
      <a:defRPr sz="1200" b="0" i="0" kern="1200">
        <a:solidFill>
          <a:schemeClr val="tx1"/>
        </a:solidFill>
        <a:latin typeface="Calibri Normal" charset="0"/>
        <a:ea typeface="ＭＳ Ｐゴシック" charset="-128"/>
        <a:cs typeface="+mn-cs"/>
      </a:defRPr>
    </a:lvl4pPr>
    <a:lvl5pPr marL="1828800" algn="l" rtl="0" fontAlgn="base">
      <a:spcBef>
        <a:spcPct val="30000"/>
      </a:spcBef>
      <a:spcAft>
        <a:spcPct val="0"/>
      </a:spcAft>
      <a:defRPr sz="1200" b="0" i="0" kern="1200">
        <a:solidFill>
          <a:schemeClr val="tx1"/>
        </a:solidFill>
        <a:latin typeface="Calibri Norm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pikas.dzlm.de/projektinfos/pikas-hintergrundinfos/kurz-urls"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1" kern="1200" dirty="0">
                <a:solidFill>
                  <a:schemeClr val="tx1"/>
                </a:solidFill>
                <a:effectLst/>
                <a:latin typeface="Arial" charset="0"/>
                <a:ea typeface="ＭＳ Ｐゴシック" charset="-128"/>
                <a:cs typeface="ＭＳ Ｐゴシック" charset="-128"/>
              </a:rPr>
              <a:t>Titelfolie</a:t>
            </a:r>
            <a:endParaRPr lang="de-DE" sz="1200"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Hinweise zum Layout</a:t>
            </a:r>
            <a:endParaRPr lang="de-DE" sz="1200" kern="1200" dirty="0">
              <a:solidFill>
                <a:schemeClr val="tx1"/>
              </a:solidFill>
              <a:effectLst/>
              <a:latin typeface="Arial" charset="0"/>
              <a:ea typeface="ＭＳ Ｐゴシック" charset="-128"/>
              <a:cs typeface="ＭＳ Ｐゴシック" charset="-128"/>
            </a:endParaRPr>
          </a:p>
          <a:p>
            <a:r>
              <a:rPr lang="de-DE" sz="1200" kern="1200" dirty="0">
                <a:solidFill>
                  <a:schemeClr val="tx1"/>
                </a:solidFill>
                <a:effectLst/>
                <a:latin typeface="Arial" charset="0"/>
                <a:ea typeface="ＭＳ Ｐゴシック" charset="-128"/>
                <a:cs typeface="ＭＳ Ｐゴシック" charset="-128"/>
              </a:rPr>
              <a:t>Die Folie sollte angepasst werden hinsichtlich des Datums und des Namens der Referentin bzw. des Referenten. Weiterhin können auch Ort und Titel der Veranstaltung aufgenommen werden.</a:t>
            </a:r>
          </a:p>
          <a:p>
            <a:endParaRPr lang="de-DE" sz="1200"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endParaRPr lang="de-DE" sz="1200" kern="1200" dirty="0">
              <a:solidFill>
                <a:schemeClr val="tx1"/>
              </a:solidFill>
              <a:effectLst/>
              <a:latin typeface="Arial" charset="0"/>
              <a:ea typeface="ＭＳ Ｐゴシック" charset="-128"/>
              <a:cs typeface="ＭＳ Ｐゴシック" charset="-128"/>
            </a:endParaRP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a:t>
            </a:fld>
            <a:endParaRPr lang="de-DE"/>
          </a:p>
        </p:txBody>
      </p:sp>
    </p:spTree>
    <p:extLst>
      <p:ext uri="{BB962C8B-B14F-4D97-AF65-F5344CB8AC3E}">
        <p14:creationId xmlns:p14="http://schemas.microsoft.com/office/powerpoint/2010/main" val="13195695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1" kern="1200" dirty="0">
                <a:solidFill>
                  <a:schemeClr val="tx1"/>
                </a:solidFill>
                <a:effectLst/>
                <a:latin typeface="Arial" charset="0"/>
                <a:ea typeface="ＭＳ Ｐゴシック" charset="-128"/>
                <a:cs typeface="ＭＳ Ｐゴシック" charset="-128"/>
              </a:rPr>
              <a:t>Gliederung</a:t>
            </a:r>
            <a:endParaRPr lang="de-DE" sz="1200"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Methodische Hinweise</a:t>
            </a:r>
            <a:endParaRPr lang="de-DE" sz="1200" kern="1200" dirty="0">
              <a:solidFill>
                <a:schemeClr val="tx1"/>
              </a:solidFill>
              <a:effectLst/>
              <a:latin typeface="Arial" charset="0"/>
              <a:ea typeface="ＭＳ Ｐゴシック" charset="-128"/>
              <a:cs typeface="ＭＳ Ｐゴシック" charset="-128"/>
            </a:endParaRPr>
          </a:p>
          <a:p>
            <a:r>
              <a:rPr lang="de-DE" sz="1200" kern="1200" dirty="0">
                <a:solidFill>
                  <a:schemeClr val="tx1"/>
                </a:solidFill>
                <a:effectLst/>
                <a:latin typeface="Arial" charset="0"/>
                <a:ea typeface="ＭＳ Ｐゴシック" charset="-128"/>
                <a:cs typeface="ＭＳ Ｐゴシック" charset="-128"/>
              </a:rPr>
              <a:t>Die einzelnen Themen des Schwerpunktes</a:t>
            </a:r>
            <a:r>
              <a:rPr lang="de-DE" sz="1200" kern="1200" baseline="0" dirty="0">
                <a:solidFill>
                  <a:schemeClr val="tx1"/>
                </a:solidFill>
                <a:effectLst/>
                <a:latin typeface="Arial" charset="0"/>
                <a:ea typeface="ＭＳ Ｐゴシック" charset="-128"/>
                <a:cs typeface="ＭＳ Ｐゴシック" charset="-128"/>
              </a:rPr>
              <a:t> Sachrechnen sollen</a:t>
            </a:r>
            <a:r>
              <a:rPr lang="de-DE" sz="1200" kern="1200" dirty="0">
                <a:solidFill>
                  <a:schemeClr val="tx1"/>
                </a:solidFill>
                <a:effectLst/>
                <a:latin typeface="Arial" charset="0"/>
                <a:ea typeface="ＭＳ Ｐゴシック" charset="-128"/>
                <a:cs typeface="ＭＳ Ｐゴシック" charset="-128"/>
              </a:rPr>
              <a:t> den Teilnehmenden anhand der Folie transparent gemacht werden.</a:t>
            </a:r>
          </a:p>
          <a:p>
            <a:endParaRPr lang="de-DE" sz="1200" kern="1200" dirty="0">
              <a:solidFill>
                <a:schemeClr val="tx1"/>
              </a:solidFill>
              <a:effectLst/>
              <a:latin typeface="Arial" charset="0"/>
              <a:ea typeface="ＭＳ Ｐゴシック" charset="-128"/>
              <a:cs typeface="ＭＳ Ｐゴシック" charset="-128"/>
            </a:endParaRPr>
          </a:p>
          <a:p>
            <a:r>
              <a:rPr lang="de-DE" b="0" i="1" dirty="0"/>
              <a:t>Strukturelle Hinweise </a:t>
            </a:r>
          </a:p>
          <a:p>
            <a:pPr marL="0" marR="0" lvl="0" indent="0" algn="l" defTabSz="914400" rtl="0" eaLnBrk="1" fontAlgn="base" latinLnBrk="0" hangingPunct="1">
              <a:lnSpc>
                <a:spcPct val="100000"/>
              </a:lnSpc>
              <a:spcBef>
                <a:spcPct val="30000"/>
              </a:spcBef>
              <a:spcAft>
                <a:spcPct val="0"/>
              </a:spcAft>
              <a:buClrTx/>
              <a:buSzTx/>
              <a:buFontTx/>
              <a:buNone/>
              <a:tabLst/>
              <a:defRPr/>
            </a:pPr>
            <a:r>
              <a:rPr lang="de-DE" b="0" dirty="0"/>
              <a:t>Folien 10-12</a:t>
            </a:r>
            <a:r>
              <a:rPr lang="de-DE" b="0" dirty="0">
                <a:effectLst/>
              </a:rPr>
              <a:t>: Reflexion der Distanzaufgabe (30 min)</a:t>
            </a:r>
          </a:p>
          <a:p>
            <a:pPr marL="1085850" marR="0" lvl="2"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de-DE" b="0" dirty="0">
                <a:effectLst/>
              </a:rPr>
              <a:t>Austausch über die Erfahrungen bei der Bearbeitung der Distanzaufgabe </a:t>
            </a:r>
          </a:p>
          <a:p>
            <a:pPr marL="1085850" marR="0" lvl="2"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de-DE" b="0" dirty="0">
                <a:effectLst/>
              </a:rPr>
              <a:t>Thematisierung von Anforderungen, individuellen Lösungsstrategien und ggf. aufgetretenen Schwierigkeiten bei der Aufgabenbearbeitung durch die </a:t>
            </a:r>
            <a:r>
              <a:rPr lang="de-DE" b="0" dirty="0" err="1">
                <a:effectLst/>
              </a:rPr>
              <a:t>SuS</a:t>
            </a:r>
            <a:r>
              <a:rPr lang="de-DE" b="0" dirty="0">
                <a:effectLst/>
              </a:rPr>
              <a:t> </a:t>
            </a:r>
            <a:endParaRPr lang="de-DE" sz="1200" i="1"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r>
              <a:rPr lang="de-DE" sz="800" dirty="0">
                <a:effectLst/>
              </a:rPr>
              <a:t> </a:t>
            </a:r>
            <a:endParaRPr lang="de-DE" sz="800"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10</a:t>
            </a:fld>
            <a:endParaRPr lang="de-DE"/>
          </a:p>
        </p:txBody>
      </p:sp>
    </p:spTree>
    <p:extLst>
      <p:ext uri="{BB962C8B-B14F-4D97-AF65-F5344CB8AC3E}">
        <p14:creationId xmlns:p14="http://schemas.microsoft.com/office/powerpoint/2010/main" val="31686226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1" kern="1200" dirty="0">
                <a:solidFill>
                  <a:schemeClr val="tx1"/>
                </a:solidFill>
                <a:effectLst/>
                <a:latin typeface="Arial" charset="0"/>
                <a:ea typeface="ＭＳ Ｐゴシック" charset="-128"/>
                <a:cs typeface="ＭＳ Ｐゴシック" charset="-128"/>
              </a:rPr>
              <a:t>Einstieg</a:t>
            </a:r>
            <a:endParaRPr lang="de-DE" sz="1200"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Methodische Hinweise</a:t>
            </a:r>
            <a:endParaRPr lang="de-DE" sz="1200" kern="1200" dirty="0">
              <a:solidFill>
                <a:schemeClr val="tx1"/>
              </a:solidFill>
              <a:effectLst/>
              <a:latin typeface="Arial" charset="0"/>
              <a:ea typeface="ＭＳ Ｐゴシック" charset="-128"/>
              <a:cs typeface="ＭＳ Ｐゴシック" charset="-128"/>
            </a:endParaRPr>
          </a:p>
          <a:p>
            <a:r>
              <a:rPr lang="de-DE" sz="1200" kern="1200" baseline="0" dirty="0">
                <a:solidFill>
                  <a:schemeClr val="tx1"/>
                </a:solidFill>
                <a:effectLst/>
                <a:latin typeface="Arial" charset="0"/>
                <a:ea typeface="ＭＳ Ｐゴシック" charset="-128"/>
                <a:cs typeface="ＭＳ Ｐゴシック" charset="-128"/>
              </a:rPr>
              <a:t>Der inhaltliche Einstieg in den zweiten Baustein erfolgt über die von den Teilnehmenden bearbeitete Distanzaufgabe (siehe Folie 11).</a:t>
            </a:r>
          </a:p>
          <a:p>
            <a:r>
              <a:rPr lang="de-DE" sz="1200" kern="1200" baseline="0" dirty="0">
                <a:solidFill>
                  <a:schemeClr val="tx1"/>
                </a:solidFill>
                <a:effectLst/>
                <a:latin typeface="Arial" charset="0"/>
                <a:ea typeface="ＭＳ Ｐゴシック" charset="-128"/>
                <a:cs typeface="ＭＳ Ｐゴシック" charset="-128"/>
              </a:rPr>
              <a:t>Sollten die Teilnehmenden keine Distanzaufgabe erhalten haben, könnte der Arbeitsauftrag auf Folie 12 z. B. folgendermaßen umformuliert werden:</a:t>
            </a:r>
          </a:p>
          <a:p>
            <a:pPr marL="228600" indent="-228600">
              <a:spcBef>
                <a:spcPts val="1000"/>
              </a:spcBef>
              <a:buClr>
                <a:srgbClr val="327A86"/>
              </a:buClr>
              <a:buFont typeface="+mj-lt"/>
              <a:buAutoNum type="arabicPeriod"/>
              <a:defRPr sz="2000">
                <a:effectLst/>
              </a:defRPr>
            </a:pPr>
            <a:r>
              <a:rPr lang="de-DE" sz="1200" i="1" dirty="0"/>
              <a:t>Welche Schwierigkeiten könnten beim Lösen der Aufgaben 1 a auf Seiten der Schülerinnen und Schüler auftreten.</a:t>
            </a:r>
          </a:p>
          <a:p>
            <a:pPr marL="228600" indent="-228600">
              <a:spcBef>
                <a:spcPts val="1000"/>
              </a:spcBef>
              <a:buClr>
                <a:srgbClr val="327A86"/>
              </a:buClr>
              <a:buFont typeface="+mj-lt"/>
              <a:buAutoNum type="arabicPeriod"/>
              <a:defRPr sz="2000">
                <a:effectLst/>
              </a:defRPr>
            </a:pPr>
            <a:r>
              <a:rPr lang="de-DE" sz="1200" i="1" dirty="0"/>
              <a:t>Welche besonderen Anforderungen werden bei der Bearbeitung der Sachaufgaben an die Schülerinnen und Schüler gestellt? </a:t>
            </a:r>
          </a:p>
          <a:p>
            <a:pPr>
              <a:spcBef>
                <a:spcPts val="1000"/>
              </a:spcBef>
              <a:buClr>
                <a:srgbClr val="327A86"/>
              </a:buClr>
              <a:defRPr sz="2000">
                <a:effectLst/>
              </a:defRPr>
            </a:pPr>
            <a:r>
              <a:rPr lang="de-DE" sz="1200" i="1" dirty="0"/>
              <a:t>Notieren Sie relevante Punkte auf Karten und stellen Sie diese anschließend im Plenum vor.</a:t>
            </a:r>
            <a:endParaRPr lang="de-DE" sz="1200" kern="1200" baseline="0" dirty="0">
              <a:solidFill>
                <a:schemeClr val="tx1"/>
              </a:solidFill>
              <a:effectLst/>
              <a:latin typeface="Arial" charset="0"/>
              <a:ea typeface="ＭＳ Ｐゴシック" charset="-128"/>
              <a:cs typeface="ＭＳ Ｐゴシック" charset="-128"/>
            </a:endParaRPr>
          </a:p>
          <a:p>
            <a:endParaRPr lang="de-DE" dirty="0"/>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endParaRPr lang="de-DE" sz="1200" kern="1200" dirty="0">
              <a:solidFill>
                <a:schemeClr val="tx1"/>
              </a:solidFill>
              <a:effectLst/>
              <a:latin typeface="Arial" charset="0"/>
              <a:ea typeface="ＭＳ Ｐゴシック" charset="-128"/>
              <a:cs typeface="ＭＳ Ｐゴシック" charset="-128"/>
            </a:endParaRPr>
          </a:p>
          <a:p>
            <a:r>
              <a:rPr lang="de-DE" sz="1200" kern="1200" dirty="0">
                <a:solidFill>
                  <a:schemeClr val="tx1"/>
                </a:solidFill>
                <a:effectLst/>
                <a:latin typeface="Arial" charset="0"/>
                <a:ea typeface="ＭＳ Ｐゴシック" charset="-128"/>
                <a:cs typeface="ＭＳ Ｐゴシック" charset="-128"/>
              </a:rPr>
              <a:t>evtl. Karten, </a:t>
            </a:r>
            <a:r>
              <a:rPr lang="de-DE" sz="1200" kern="1200" dirty="0" err="1">
                <a:solidFill>
                  <a:schemeClr val="tx1"/>
                </a:solidFill>
                <a:effectLst/>
                <a:latin typeface="Arial" charset="0"/>
                <a:ea typeface="ＭＳ Ｐゴシック" charset="-128"/>
                <a:cs typeface="ＭＳ Ｐゴシック" charset="-128"/>
              </a:rPr>
              <a:t>Eddings</a:t>
            </a:r>
            <a:r>
              <a:rPr lang="de-DE" sz="1200" kern="1200" dirty="0">
                <a:solidFill>
                  <a:schemeClr val="tx1"/>
                </a:solidFill>
                <a:effectLst/>
                <a:latin typeface="Arial" charset="0"/>
                <a:ea typeface="ＭＳ Ｐゴシック" charset="-128"/>
                <a:cs typeface="ＭＳ Ｐゴシック" charset="-128"/>
              </a:rPr>
              <a:t>, Klebeband</a:t>
            </a:r>
            <a:endParaRPr lang="de-DE" i="0"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11</a:t>
            </a:fld>
            <a:endParaRPr lang="de-DE"/>
          </a:p>
        </p:txBody>
      </p:sp>
    </p:spTree>
    <p:extLst>
      <p:ext uri="{BB962C8B-B14F-4D97-AF65-F5344CB8AC3E}">
        <p14:creationId xmlns:p14="http://schemas.microsoft.com/office/powerpoint/2010/main" val="22916273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1" kern="1200" dirty="0">
                <a:solidFill>
                  <a:schemeClr val="tx1"/>
                </a:solidFill>
                <a:effectLst/>
                <a:latin typeface="Arial" charset="0"/>
                <a:ea typeface="ＭＳ Ｐゴシック" charset="-128"/>
                <a:cs typeface="ＭＳ Ｐゴシック" charset="-128"/>
              </a:rPr>
              <a:t>Einstieg </a:t>
            </a:r>
            <a:endParaRPr lang="de-DE" sz="1200"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Methodische Hinweise</a:t>
            </a:r>
            <a:endParaRPr lang="de-DE" sz="1200" kern="1200" dirty="0">
              <a:solidFill>
                <a:schemeClr val="tx1"/>
              </a:solidFill>
              <a:effectLst/>
              <a:latin typeface="Arial" charset="0"/>
              <a:ea typeface="ＭＳ Ｐゴシック" charset="-128"/>
              <a:cs typeface="ＭＳ Ｐゴシック" charset="-128"/>
            </a:endParaRPr>
          </a:p>
          <a:p>
            <a:r>
              <a:rPr lang="de-DE" dirty="0"/>
              <a:t>Die Teilnehmenden erhalten die Gelegenheit, sich über ihre Erfahrungen bei der Durchführung der Distanzaufgabe auszutauschen. </a:t>
            </a:r>
            <a:r>
              <a:rPr lang="de-DE" sz="1200" kern="1200" baseline="0" dirty="0">
                <a:solidFill>
                  <a:schemeClr val="tx1"/>
                </a:solidFill>
                <a:effectLst/>
                <a:latin typeface="Arial" charset="0"/>
                <a:ea typeface="ＭＳ Ｐゴシック" charset="-128"/>
                <a:cs typeface="ＭＳ Ｐゴシック" charset="-128"/>
              </a:rPr>
              <a:t>Im Fokus der Diskussion sollen die Lösungsstrategien der </a:t>
            </a:r>
            <a:r>
              <a:rPr lang="de-DE" sz="1200" kern="1200" baseline="0" dirty="0" err="1">
                <a:solidFill>
                  <a:schemeClr val="tx1"/>
                </a:solidFill>
                <a:effectLst/>
                <a:latin typeface="Arial" charset="0"/>
                <a:ea typeface="ＭＳ Ｐゴシック" charset="-128"/>
                <a:cs typeface="ＭＳ Ｐゴシック" charset="-128"/>
              </a:rPr>
              <a:t>SuS</a:t>
            </a:r>
            <a:r>
              <a:rPr lang="de-DE" sz="1200" kern="1200" baseline="0" dirty="0">
                <a:solidFill>
                  <a:schemeClr val="tx1"/>
                </a:solidFill>
                <a:effectLst/>
                <a:latin typeface="Arial" charset="0"/>
                <a:ea typeface="ＭＳ Ｐゴシック" charset="-128"/>
                <a:cs typeface="ＭＳ Ｐゴシック" charset="-128"/>
              </a:rPr>
              <a:t> stehen. Zudem gilt es evtl. aufgetretene Schwierigkeiten zu thematisieren.</a:t>
            </a:r>
          </a:p>
          <a:p>
            <a:r>
              <a:rPr lang="de-DE" sz="1200" kern="1200" baseline="0" dirty="0">
                <a:solidFill>
                  <a:schemeClr val="tx1"/>
                </a:solidFill>
                <a:effectLst/>
                <a:latin typeface="Arial" charset="0"/>
                <a:ea typeface="ＭＳ Ｐゴシック" charset="-128"/>
                <a:cs typeface="ＭＳ Ｐゴシック" charset="-128"/>
              </a:rPr>
              <a:t>Anschließend sollen die Teilnehmenden gemeinsam darüber diskutieren, welche besonderen Anforderungen bei der Bearbeitung von Sachaufgaben an die SuS gestellt werden. Ähnlich wie im ersten Baustein können die Überlegungen der Teilnehmenden auf Karten notiert (auf jede Karte nur eine Idee), gruppiert und gemeinsam diskutiert werden.</a:t>
            </a:r>
          </a:p>
          <a:p>
            <a:endParaRPr lang="de-DE" dirty="0"/>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endParaRPr lang="de-DE" sz="1200" kern="1200" dirty="0">
              <a:solidFill>
                <a:schemeClr val="tx1"/>
              </a:solidFill>
              <a:effectLst/>
              <a:latin typeface="Arial" charset="0"/>
              <a:ea typeface="ＭＳ Ｐゴシック" charset="-128"/>
              <a:cs typeface="ＭＳ Ｐゴシック" charset="-128"/>
            </a:endParaRPr>
          </a:p>
          <a:p>
            <a:r>
              <a:rPr lang="de-DE" sz="1200" kern="1200" dirty="0">
                <a:solidFill>
                  <a:schemeClr val="tx1"/>
                </a:solidFill>
                <a:effectLst/>
                <a:latin typeface="Arial" charset="0"/>
                <a:ea typeface="ＭＳ Ｐゴシック" charset="-128"/>
                <a:cs typeface="ＭＳ Ｐゴシック" charset="-128"/>
              </a:rPr>
              <a:t>evtl. Karten, </a:t>
            </a:r>
            <a:r>
              <a:rPr lang="de-DE" sz="1200" kern="1200" dirty="0" err="1">
                <a:solidFill>
                  <a:schemeClr val="tx1"/>
                </a:solidFill>
                <a:effectLst/>
                <a:latin typeface="Arial" charset="0"/>
                <a:ea typeface="ＭＳ Ｐゴシック" charset="-128"/>
                <a:cs typeface="ＭＳ Ｐゴシック" charset="-128"/>
              </a:rPr>
              <a:t>Eddings</a:t>
            </a:r>
            <a:r>
              <a:rPr lang="de-DE" sz="1200" kern="1200" dirty="0">
                <a:solidFill>
                  <a:schemeClr val="tx1"/>
                </a:solidFill>
                <a:effectLst/>
                <a:latin typeface="Arial" charset="0"/>
                <a:ea typeface="ＭＳ Ｐゴシック" charset="-128"/>
                <a:cs typeface="ＭＳ Ｐゴシック" charset="-128"/>
              </a:rPr>
              <a:t>, Klebeband</a:t>
            </a:r>
            <a:endParaRPr lang="de-DE" i="0" dirty="0"/>
          </a:p>
          <a:p>
            <a:endParaRPr lang="de-DE" i="0"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12</a:t>
            </a:fld>
            <a:endParaRPr lang="de-DE"/>
          </a:p>
        </p:txBody>
      </p:sp>
    </p:spTree>
    <p:extLst>
      <p:ext uri="{BB962C8B-B14F-4D97-AF65-F5344CB8AC3E}">
        <p14:creationId xmlns:p14="http://schemas.microsoft.com/office/powerpoint/2010/main" val="39894806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1" kern="1200" dirty="0">
                <a:solidFill>
                  <a:schemeClr val="tx1"/>
                </a:solidFill>
                <a:effectLst/>
                <a:latin typeface="Arial" charset="0"/>
                <a:ea typeface="ＭＳ Ｐゴシック" charset="-128"/>
                <a:cs typeface="ＭＳ Ｐゴシック" charset="-128"/>
              </a:rPr>
              <a:t>Gliederung</a:t>
            </a:r>
            <a:endParaRPr lang="de-DE" sz="1200"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Methodische Hinweise</a:t>
            </a:r>
            <a:endParaRPr lang="de-DE" sz="1200" kern="1200" dirty="0">
              <a:solidFill>
                <a:schemeClr val="tx1"/>
              </a:solidFill>
              <a:effectLst/>
              <a:latin typeface="Arial" charset="0"/>
              <a:ea typeface="ＭＳ Ｐゴシック" charset="-128"/>
              <a:cs typeface="ＭＳ Ｐゴシック" charset="-128"/>
            </a:endParaRPr>
          </a:p>
          <a:p>
            <a:r>
              <a:rPr lang="de-DE" sz="1200" kern="1200" dirty="0">
                <a:solidFill>
                  <a:schemeClr val="tx1"/>
                </a:solidFill>
                <a:effectLst/>
                <a:latin typeface="Arial" charset="0"/>
                <a:ea typeface="ＭＳ Ｐゴシック" charset="-128"/>
                <a:cs typeface="ＭＳ Ｐゴシック" charset="-128"/>
              </a:rPr>
              <a:t>Die einzelnen Themen des Schwerpunktes</a:t>
            </a:r>
            <a:r>
              <a:rPr lang="de-DE" sz="1200" kern="1200" baseline="0" dirty="0">
                <a:solidFill>
                  <a:schemeClr val="tx1"/>
                </a:solidFill>
                <a:effectLst/>
                <a:latin typeface="Arial" charset="0"/>
                <a:ea typeface="ＭＳ Ｐゴシック" charset="-128"/>
                <a:cs typeface="ＭＳ Ｐゴシック" charset="-128"/>
              </a:rPr>
              <a:t> Sachrechnen sollen</a:t>
            </a:r>
            <a:r>
              <a:rPr lang="de-DE" sz="1200" kern="1200" dirty="0">
                <a:solidFill>
                  <a:schemeClr val="tx1"/>
                </a:solidFill>
                <a:effectLst/>
                <a:latin typeface="Arial" charset="0"/>
                <a:ea typeface="ＭＳ Ｐゴシック" charset="-128"/>
                <a:cs typeface="ＭＳ Ｐゴシック" charset="-128"/>
              </a:rPr>
              <a:t> den Teilnehmenden anhand der Folie transparent gemacht werden.</a:t>
            </a:r>
          </a:p>
          <a:p>
            <a:endParaRPr lang="de-DE" sz="1200" kern="1200" dirty="0">
              <a:solidFill>
                <a:schemeClr val="tx1"/>
              </a:solidFill>
              <a:effectLst/>
              <a:latin typeface="Arial" charset="0"/>
              <a:ea typeface="ＭＳ Ｐゴシック" charset="-128"/>
              <a:cs typeface="ＭＳ Ｐゴシック" charset="-128"/>
            </a:endParaRPr>
          </a:p>
          <a:p>
            <a:r>
              <a:rPr lang="de-DE" b="0" i="1" dirty="0"/>
              <a:t>Strukturelle Hinweise </a:t>
            </a:r>
          </a:p>
          <a:p>
            <a:pPr marL="0" marR="0" lvl="0" indent="0" algn="l" defTabSz="914400" rtl="0" eaLnBrk="1" fontAlgn="base" latinLnBrk="0" hangingPunct="1">
              <a:lnSpc>
                <a:spcPct val="100000"/>
              </a:lnSpc>
              <a:spcBef>
                <a:spcPct val="30000"/>
              </a:spcBef>
              <a:spcAft>
                <a:spcPct val="0"/>
              </a:spcAft>
              <a:buClrTx/>
              <a:buSzTx/>
              <a:buFontTx/>
              <a:buNone/>
              <a:tabLst/>
              <a:defRPr/>
            </a:pPr>
            <a:r>
              <a:rPr lang="de-DE" b="0" dirty="0"/>
              <a:t>Folien 13-19</a:t>
            </a:r>
            <a:r>
              <a:rPr lang="de-DE" b="0" dirty="0">
                <a:effectLst/>
              </a:rPr>
              <a:t>: Modellbildungsprozess (30 min)</a:t>
            </a:r>
          </a:p>
          <a:p>
            <a:pPr marL="1085850" marR="0" lvl="2"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de-DE" b="0" dirty="0">
                <a:effectLst/>
              </a:rPr>
              <a:t>Verdeutlichung des Modellierungskreislaufes anhand einer Beispielaufgabe (Anknüpfen an Distanzaufgabe) </a:t>
            </a:r>
          </a:p>
          <a:p>
            <a:pPr marL="1085850" marR="0" lvl="2"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de-DE" b="0" dirty="0">
                <a:effectLst/>
              </a:rPr>
              <a:t>Praxisphase und anschließende Plenumsdiskussion </a:t>
            </a:r>
            <a:endParaRPr lang="de-DE" sz="1200" i="1" kern="1200" dirty="0">
              <a:solidFill>
                <a:schemeClr val="tx1"/>
              </a:solidFill>
              <a:effectLst/>
              <a:latin typeface="Arial" charset="0"/>
              <a:ea typeface="ＭＳ Ｐゴシック" charset="-128"/>
              <a:cs typeface="ＭＳ Ｐゴシック" charset="-128"/>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de-DE" b="0" dirty="0">
                <a:effectLst/>
              </a:rPr>
              <a:t>PAUSE</a:t>
            </a: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r>
              <a:rPr lang="de-DE" sz="800" dirty="0">
                <a:effectLst/>
              </a:rPr>
              <a:t> </a:t>
            </a:r>
            <a:endParaRPr lang="de-DE" sz="800"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13</a:t>
            </a:fld>
            <a:endParaRPr lang="de-DE"/>
          </a:p>
        </p:txBody>
      </p:sp>
    </p:spTree>
    <p:extLst>
      <p:ext uri="{BB962C8B-B14F-4D97-AF65-F5344CB8AC3E}">
        <p14:creationId xmlns:p14="http://schemas.microsoft.com/office/powerpoint/2010/main" val="18891700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dirty="0"/>
              <a:t>Modellbildungsprozess – Modellierungskreislauf</a:t>
            </a:r>
            <a:endParaRPr lang="de-DE" sz="1200" b="1" kern="1200" dirty="0">
              <a:solidFill>
                <a:schemeClr val="tx1"/>
              </a:solidFill>
              <a:effectLst/>
              <a:latin typeface="Arial" charset="0"/>
              <a:ea typeface="ＭＳ Ｐゴシック" charset="-128"/>
              <a:cs typeface="ＭＳ Ｐゴシック" charset="-128"/>
            </a:endParaRPr>
          </a:p>
          <a:p>
            <a:endParaRPr lang="de-DE" sz="1200"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Methodische Hinweise</a:t>
            </a:r>
          </a:p>
          <a:p>
            <a:pPr marL="0" marR="0" lvl="0" indent="0" algn="l" defTabSz="914400" rtl="0" eaLnBrk="1" fontAlgn="base" latinLnBrk="0" hangingPunct="1">
              <a:lnSpc>
                <a:spcPct val="100000"/>
              </a:lnSpc>
              <a:spcBef>
                <a:spcPct val="30000"/>
              </a:spcBef>
              <a:spcAft>
                <a:spcPct val="0"/>
              </a:spcAft>
              <a:buClrTx/>
              <a:buSzTx/>
              <a:buFontTx/>
              <a:buNone/>
              <a:tabLst/>
              <a:defRPr/>
            </a:pPr>
            <a:r>
              <a:rPr lang="de-DE" sz="1200" kern="1200" dirty="0">
                <a:solidFill>
                  <a:schemeClr val="tx1"/>
                </a:solidFill>
                <a:effectLst/>
                <a:latin typeface="Arial" charset="0"/>
                <a:ea typeface="ＭＳ Ｐゴシック" charset="-128"/>
                <a:cs typeface="ＭＳ Ｐゴシック" charset="-128"/>
              </a:rPr>
              <a:t>Die persönlichen Erfahrungen der Teilnehmenden aufgreifend soll – unter Rückbezug auf das im ersten Baustein thematisierte Spannungsfeld zwischen Umwelt, Mathematik und Kind sowie auf die bereits erläuterten prozessbezogenen Kompetenzen – das Modellieren noch einmal gesondert hervorgehoben werden </a:t>
            </a:r>
            <a:r>
              <a:rPr lang="de-DE" sz="1200" kern="1200" dirty="0">
                <a:solidFill>
                  <a:schemeClr val="tx1"/>
                </a:solidFill>
                <a:effectLst/>
                <a:latin typeface="Arial" charset="0"/>
                <a:ea typeface="ＭＳ Ｐゴシック" charset="-128"/>
                <a:cs typeface="ＭＳ Ｐゴシック" charset="-128"/>
                <a:sym typeface="Wingdings" pitchFamily="2" charset="2"/>
              </a:rPr>
              <a:t> Modellbildungsprozess.</a:t>
            </a:r>
            <a:endParaRPr lang="de-DE" sz="1200" b="0" i="0" kern="1200" baseline="0" dirty="0">
              <a:solidFill>
                <a:schemeClr val="tx1"/>
              </a:solidFill>
              <a:effectLst/>
              <a:latin typeface="Calibri Normal" charset="0"/>
              <a:ea typeface="ＭＳ Ｐゴシック" charset="-128"/>
              <a:cs typeface="ＭＳ Ｐゴシック" charset="-128"/>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de-DE" sz="1200" i="0" kern="1200" baseline="0" dirty="0">
                <a:solidFill>
                  <a:schemeClr val="tx1"/>
                </a:solidFill>
                <a:effectLst/>
                <a:latin typeface="Arial" charset="0"/>
                <a:ea typeface="ＭＳ Ｐゴシック" charset="-128"/>
                <a:cs typeface="ＭＳ Ｐゴシック" charset="-128"/>
              </a:rPr>
              <a:t>Die obige Abbildung dient der Veranschaulichung des Modellbildungsprozesses.</a:t>
            </a: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kern="1200" dirty="0">
                <a:solidFill>
                  <a:schemeClr val="tx1"/>
                </a:solidFill>
                <a:effectLst/>
                <a:latin typeface="Arial" charset="0"/>
                <a:ea typeface="ＭＳ Ｐゴシック" charset="-128"/>
                <a:cs typeface="ＭＳ Ｐゴシック" charset="-128"/>
              </a:rPr>
              <a:t>Der Modellbildungsprozess kann anhand</a:t>
            </a:r>
            <a:r>
              <a:rPr lang="de-DE" sz="1200" kern="1200" baseline="0" dirty="0">
                <a:solidFill>
                  <a:schemeClr val="tx1"/>
                </a:solidFill>
                <a:effectLst/>
                <a:latin typeface="Arial" charset="0"/>
                <a:ea typeface="ＭＳ Ｐゴシック" charset="-128"/>
                <a:cs typeface="ＭＳ Ｐゴシック" charset="-128"/>
              </a:rPr>
              <a:t> der Beispielaufgabe konkretisiert werden (siehe </a:t>
            </a:r>
            <a:r>
              <a:rPr lang="de-DE" sz="1200" b="0" i="0" kern="1200" dirty="0">
                <a:solidFill>
                  <a:schemeClr val="tx1"/>
                </a:solidFill>
                <a:effectLst/>
                <a:latin typeface="Calibri Normal" charset="0"/>
                <a:ea typeface="ＭＳ Ｐゴシック" charset="-128"/>
                <a:cs typeface="ＭＳ Ｐゴシック" charset="-128"/>
              </a:rPr>
              <a:t>Folie 15 (Beispielaufgabe) und Folie 16 (Verortung im Modellierungskreislauf)).</a:t>
            </a:r>
            <a:endParaRPr lang="de-DE" i="1" dirty="0"/>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kern="1200" dirty="0">
                <a:solidFill>
                  <a:schemeClr val="tx1"/>
                </a:solidFill>
                <a:effectLst/>
                <a:latin typeface="Arial" charset="0"/>
                <a:ea typeface="ＭＳ Ｐゴシック" charset="-128"/>
                <a:cs typeface="ＭＳ Ｐゴシック" charset="-128"/>
              </a:rPr>
              <a:t>Beispielaufgabe:</a:t>
            </a:r>
            <a:r>
              <a:rPr lang="de-DE" sz="1200" kern="1200" baseline="0" dirty="0">
                <a:solidFill>
                  <a:schemeClr val="tx1"/>
                </a:solidFill>
                <a:effectLst/>
                <a:latin typeface="Arial" charset="0"/>
                <a:ea typeface="ＭＳ Ｐゴシック" charset="-128"/>
                <a:cs typeface="ＭＳ Ｐゴシック" charset="-128"/>
              </a:rPr>
              <a:t> </a:t>
            </a:r>
            <a:r>
              <a:rPr lang="de-DE" i="1" dirty="0"/>
              <a:t>Alina hat 37 Muscheln gefunden, </a:t>
            </a:r>
            <a:r>
              <a:rPr lang="de-DE" i="1" dirty="0" err="1"/>
              <a:t>Malea</a:t>
            </a:r>
            <a:r>
              <a:rPr lang="de-DE" i="1" dirty="0"/>
              <a:t> hat 55 Muscheln gefunden. Wie viele Muscheln haben sie zusammen?</a:t>
            </a:r>
          </a:p>
          <a:p>
            <a:endParaRPr lang="de-DE" sz="1200" b="0" i="0" kern="1200" baseline="0" dirty="0">
              <a:solidFill>
                <a:schemeClr val="tx1"/>
              </a:solidFill>
              <a:effectLst/>
              <a:latin typeface="Calibri Normal" charset="0"/>
              <a:ea typeface="ＭＳ Ｐゴシック" charset="-128"/>
              <a:cs typeface="ＭＳ Ｐゴシック" charset="-128"/>
            </a:endParaRPr>
          </a:p>
          <a:p>
            <a:r>
              <a:rPr lang="de-DE" sz="1200" b="0" i="1" kern="1200" baseline="0" dirty="0">
                <a:solidFill>
                  <a:schemeClr val="tx1"/>
                </a:solidFill>
                <a:effectLst/>
                <a:latin typeface="Calibri Normal" charset="0"/>
                <a:ea typeface="ＭＳ Ｐゴシック" charset="-128"/>
                <a:cs typeface="ＭＳ Ｐゴシック" charset="-128"/>
              </a:rPr>
              <a:t>Fachliche/fachdidaktische Hinweise</a:t>
            </a:r>
          </a:p>
          <a:p>
            <a:r>
              <a:rPr lang="de-DE" sz="1200" b="0" i="0" kern="1200" baseline="0" dirty="0">
                <a:solidFill>
                  <a:schemeClr val="tx1"/>
                </a:solidFill>
                <a:effectLst/>
                <a:latin typeface="Calibri Normal" charset="0"/>
                <a:ea typeface="ＭＳ Ｐゴシック" charset="-128"/>
                <a:cs typeface="ＭＳ Ｐゴシック" charset="-128"/>
              </a:rPr>
              <a:t>Lehrplanbezug: „Die Schülerinnen und Schüler wenden Mathematik auf konkrete Aufgabenstellungen aus ihrer Erfahrungswelt an. Dabei erfassen sie Sachsituationen, übertragen sie in ein mathematisches Modell und bearbeiten sie mithilfe mathematischer Kenntnisse und Fertigkeiten. Ihre Lösung beziehen sie anschließend wieder auf die Sachsituation.“ (MSW 2008, S. 57).</a:t>
            </a:r>
            <a:endParaRPr lang="de-DE" sz="1200" i="1" kern="1200" dirty="0">
              <a:solidFill>
                <a:schemeClr val="tx1"/>
              </a:solidFill>
              <a:effectLst/>
              <a:latin typeface="Ari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r>
              <a:rPr lang="de-DE" sz="800" dirty="0">
                <a:effectLst/>
              </a:rPr>
              <a:t> </a:t>
            </a:r>
            <a:endParaRPr lang="de-DE" sz="800" dirty="0"/>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14</a:t>
            </a:fld>
            <a:endParaRPr lang="de-DE"/>
          </a:p>
        </p:txBody>
      </p:sp>
    </p:spTree>
    <p:extLst>
      <p:ext uri="{BB962C8B-B14F-4D97-AF65-F5344CB8AC3E}">
        <p14:creationId xmlns:p14="http://schemas.microsoft.com/office/powerpoint/2010/main" val="24354342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dirty="0"/>
              <a:t>Modellbildungsprozess – Modellierungskreislauf</a:t>
            </a:r>
            <a:endParaRPr lang="de-DE" sz="1200" b="1" kern="1200" dirty="0">
              <a:solidFill>
                <a:schemeClr val="tx1"/>
              </a:solidFill>
              <a:effectLst/>
              <a:latin typeface="Ari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r>
              <a:rPr lang="de-DE" sz="800" dirty="0">
                <a:effectLst/>
              </a:rPr>
              <a:t> </a:t>
            </a:r>
            <a:endParaRPr lang="de-DE" sz="1200" kern="1200" dirty="0">
              <a:solidFill>
                <a:schemeClr val="tx1"/>
              </a:solidFill>
              <a:effectLst/>
              <a:latin typeface="Arial" charset="0"/>
              <a:ea typeface="ＭＳ Ｐゴシック" charset="-128"/>
              <a:cs typeface="ＭＳ Ｐゴシック" charset="-128"/>
            </a:endParaRPr>
          </a:p>
        </p:txBody>
      </p:sp>
      <p:sp>
        <p:nvSpPr>
          <p:cNvPr id="4" name="Foliennummernplatzhalter 3"/>
          <p:cNvSpPr>
            <a:spLocks noGrp="1"/>
          </p:cNvSpPr>
          <p:nvPr>
            <p:ph type="sldNum" sz="quarter" idx="10"/>
          </p:nvPr>
        </p:nvSpPr>
        <p:spPr/>
        <p:txBody>
          <a:bodyPr/>
          <a:lstStyle/>
          <a:p>
            <a:fld id="{FAF12454-57A3-5346-8AD1-8A7E704F94A5}" type="slidenum">
              <a:rPr lang="de-DE" smtClean="0"/>
              <a:pPr/>
              <a:t>15</a:t>
            </a:fld>
            <a:endParaRPr lang="de-DE"/>
          </a:p>
        </p:txBody>
      </p:sp>
    </p:spTree>
    <p:extLst>
      <p:ext uri="{BB962C8B-B14F-4D97-AF65-F5344CB8AC3E}">
        <p14:creationId xmlns:p14="http://schemas.microsoft.com/office/powerpoint/2010/main" val="26692653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dirty="0"/>
              <a:t>Modellbildungsprozess – Modellierungskreislauf</a:t>
            </a:r>
            <a:endParaRPr lang="de-DE" sz="1200" b="1"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endParaRPr lang="de-DE" i="0"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16</a:t>
            </a:fld>
            <a:endParaRPr lang="de-DE"/>
          </a:p>
        </p:txBody>
      </p:sp>
    </p:spTree>
    <p:extLst>
      <p:ext uri="{BB962C8B-B14F-4D97-AF65-F5344CB8AC3E}">
        <p14:creationId xmlns:p14="http://schemas.microsoft.com/office/powerpoint/2010/main" val="23361405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dirty="0"/>
              <a:t>Modellbildungsprozess – Modellierungskreislauf</a:t>
            </a:r>
            <a:endParaRPr lang="de-DE" sz="1200" b="1"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Methodische Hinweise</a:t>
            </a:r>
            <a:endParaRPr lang="de-DE" sz="1200" kern="1200" dirty="0">
              <a:solidFill>
                <a:schemeClr val="tx1"/>
              </a:solidFill>
              <a:effectLst/>
              <a:latin typeface="Ari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kern="1200" dirty="0">
                <a:solidFill>
                  <a:schemeClr val="tx1"/>
                </a:solidFill>
                <a:effectLst/>
                <a:latin typeface="Arial" charset="0"/>
                <a:ea typeface="ＭＳ Ｐゴシック" charset="-128"/>
                <a:cs typeface="ＭＳ Ｐゴシック" charset="-128"/>
              </a:rPr>
              <a:t>Gruppenarbeitsphase:</a:t>
            </a: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kern="1200" dirty="0">
                <a:solidFill>
                  <a:schemeClr val="tx1"/>
                </a:solidFill>
                <a:effectLst/>
                <a:latin typeface="Arial" charset="0"/>
                <a:ea typeface="ＭＳ Ｐゴシック" charset="-128"/>
                <a:cs typeface="ＭＳ Ｐゴシック" charset="-128"/>
              </a:rPr>
              <a:t>Nachdem den Teilnehmenden der Modellbildungsprozess anhand der Beispielaufgabe verdeutlicht wurde, können die Teilnehmenden aufgefordert werden, die obige Textaufgabe selbstständig zu bearbeiten und am Modellbildungskreislauf darzustellen. </a:t>
            </a:r>
          </a:p>
          <a:p>
            <a:pPr marL="0" marR="0" indent="0" algn="l" defTabSz="914400" rtl="0" eaLnBrk="1" fontAlgn="base" latinLnBrk="0" hangingPunct="1">
              <a:lnSpc>
                <a:spcPct val="100000"/>
              </a:lnSpc>
              <a:spcBef>
                <a:spcPct val="30000"/>
              </a:spcBef>
              <a:spcAft>
                <a:spcPct val="0"/>
              </a:spcAft>
              <a:buClrTx/>
              <a:buSzTx/>
              <a:buFontTx/>
              <a:buNone/>
              <a:tabLst/>
              <a:defRPr/>
            </a:pPr>
            <a:endParaRPr lang="de-DE" sz="1200" i="0" kern="1200" dirty="0">
              <a:solidFill>
                <a:schemeClr val="tx1"/>
              </a:solidFill>
              <a:effectLst/>
              <a:latin typeface="Arial" charset="0"/>
              <a:ea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i="0" kern="1200" dirty="0">
                <a:solidFill>
                  <a:schemeClr val="tx1"/>
                </a:solidFill>
                <a:effectLst/>
                <a:latin typeface="Arial" charset="0"/>
                <a:ea typeface="ＭＳ Ｐゴシック" charset="-128"/>
              </a:rPr>
              <a:t>Ergebnissicherung und Plenumsdiskussion:</a:t>
            </a: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i="0" kern="1200" dirty="0">
                <a:solidFill>
                  <a:schemeClr val="tx1"/>
                </a:solidFill>
                <a:effectLst/>
                <a:latin typeface="Arial" charset="0"/>
                <a:ea typeface="ＭＳ Ｐゴシック" charset="-128"/>
              </a:rPr>
              <a:t>Die Teilnehmenden können ihre Ergebnisse in der nachfolgenden Plenumsphase vorstellen und diskutieren. Zusätzlich/Alternativ kann der Modellbildungsprozess den Teilnehmenden mithilfe der Folien 18-19 noch einmal veranschaulicht werden.</a:t>
            </a:r>
            <a:endParaRPr lang="de-DE" i="0" dirty="0"/>
          </a:p>
          <a:p>
            <a:endParaRPr lang="de-DE" sz="1200"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endParaRPr lang="de-DE" i="0" dirty="0"/>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17</a:t>
            </a:fld>
            <a:endParaRPr lang="de-DE"/>
          </a:p>
        </p:txBody>
      </p:sp>
    </p:spTree>
    <p:extLst>
      <p:ext uri="{BB962C8B-B14F-4D97-AF65-F5344CB8AC3E}">
        <p14:creationId xmlns:p14="http://schemas.microsoft.com/office/powerpoint/2010/main" val="32244590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dirty="0"/>
              <a:t>Modellbildungsprozess – Modellierungskreislauf (optionale Folie)</a:t>
            </a:r>
            <a:endParaRPr lang="de-DE" sz="1200" b="1"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de-DE" sz="1200" b="0" i="1" kern="1200" baseline="0" dirty="0">
                <a:solidFill>
                  <a:schemeClr val="tx1"/>
                </a:solidFill>
                <a:effectLst/>
                <a:latin typeface="Calibri Normal" charset="0"/>
                <a:ea typeface="ＭＳ Ｐゴシック" charset="-128"/>
                <a:cs typeface="ＭＳ Ｐゴシック" charset="-128"/>
              </a:rPr>
              <a:t>Fachliche/fachdidaktische Hinweise</a:t>
            </a:r>
            <a:endParaRPr lang="de-DE" sz="1200" i="0" kern="1200" dirty="0">
              <a:solidFill>
                <a:schemeClr val="tx1"/>
              </a:solidFill>
              <a:effectLst/>
              <a:latin typeface="Arial" charset="0"/>
              <a:ea typeface="ＭＳ Ｐゴシック" charset="-128"/>
              <a:cs typeface="ＭＳ Ｐゴシック" charset="-128"/>
            </a:endParaRPr>
          </a:p>
          <a:p>
            <a:r>
              <a:rPr lang="de-DE" sz="1200" i="0" kern="1200" dirty="0">
                <a:solidFill>
                  <a:schemeClr val="tx1"/>
                </a:solidFill>
                <a:effectLst/>
                <a:latin typeface="Arial" charset="0"/>
                <a:ea typeface="ＭＳ Ｐゴシック" charset="-128"/>
                <a:cs typeface="ＭＳ Ｐゴシック" charset="-128"/>
              </a:rPr>
              <a:t>Der Modellierungskreislauf muss zur Lösung der Aufgabe wiederholt durchlaufen werden.</a:t>
            </a: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endParaRPr lang="de-DE" i="0"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18</a:t>
            </a:fld>
            <a:endParaRPr lang="de-DE"/>
          </a:p>
        </p:txBody>
      </p:sp>
    </p:spTree>
    <p:extLst>
      <p:ext uri="{BB962C8B-B14F-4D97-AF65-F5344CB8AC3E}">
        <p14:creationId xmlns:p14="http://schemas.microsoft.com/office/powerpoint/2010/main" val="31842448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dirty="0"/>
              <a:t>Modellbildungsprozess – Modellierungskreislauf (optionale Folie)</a:t>
            </a:r>
            <a:endParaRPr lang="de-DE" sz="1200" b="1" kern="1200" dirty="0">
              <a:solidFill>
                <a:schemeClr val="tx1"/>
              </a:solidFill>
              <a:effectLst/>
              <a:latin typeface="Arial" charset="0"/>
              <a:ea typeface="ＭＳ Ｐゴシック" charset="-128"/>
              <a:cs typeface="ＭＳ Ｐゴシック" charset="-128"/>
            </a:endParaRPr>
          </a:p>
          <a:p>
            <a:endParaRPr lang="de-DE" sz="1200" kern="1200" dirty="0">
              <a:solidFill>
                <a:schemeClr val="tx1"/>
              </a:solidFill>
              <a:effectLst/>
              <a:latin typeface="Arial" charset="0"/>
              <a:ea typeface="ＭＳ Ｐゴシック" charset="-128"/>
              <a:cs typeface="ＭＳ Ｐゴシック" charset="-128"/>
            </a:endParaRPr>
          </a:p>
          <a:p>
            <a:r>
              <a:rPr lang="de-DE" sz="1200" b="0" i="0" kern="1200" dirty="0">
                <a:solidFill>
                  <a:schemeClr val="tx1"/>
                </a:solidFill>
                <a:effectLst/>
                <a:latin typeface="Calibri Normal" charset="0"/>
                <a:ea typeface="ＭＳ Ｐゴシック" charset="-128"/>
                <a:cs typeface="ＭＳ Ｐゴシック" charset="-128"/>
              </a:rPr>
              <a:t>Alternativ: Eliane kauft sich </a:t>
            </a:r>
            <a:r>
              <a:rPr lang="de-DE" sz="1200" b="0" i="0" kern="1200">
                <a:solidFill>
                  <a:schemeClr val="tx1"/>
                </a:solidFill>
                <a:effectLst/>
                <a:latin typeface="Calibri Normal" charset="0"/>
                <a:ea typeface="ＭＳ Ｐゴシック" charset="-128"/>
                <a:cs typeface="ＭＳ Ｐゴシック" charset="-128"/>
              </a:rPr>
              <a:t>einen Schwimmreifen, der </a:t>
            </a:r>
            <a:r>
              <a:rPr lang="de-DE" sz="1200" b="0" i="0" kern="1200" dirty="0">
                <a:solidFill>
                  <a:schemeClr val="tx1"/>
                </a:solidFill>
                <a:effectLst/>
                <a:latin typeface="Calibri Normal" charset="0"/>
                <a:ea typeface="ＭＳ Ｐゴシック" charset="-128"/>
                <a:cs typeface="ＭＳ Ｐゴシック" charset="-128"/>
              </a:rPr>
              <a:t>genau 7.50 € kostet!</a:t>
            </a:r>
            <a:r>
              <a:rPr lang="de-DE" dirty="0">
                <a:effectLst/>
              </a:rPr>
              <a:t> </a:t>
            </a:r>
            <a:endParaRPr lang="de-DE" sz="1200" i="1"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endParaRPr lang="de-DE" i="0"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19</a:t>
            </a:fld>
            <a:endParaRPr lang="de-DE"/>
          </a:p>
        </p:txBody>
      </p:sp>
    </p:spTree>
    <p:extLst>
      <p:ext uri="{BB962C8B-B14F-4D97-AF65-F5344CB8AC3E}">
        <p14:creationId xmlns:p14="http://schemas.microsoft.com/office/powerpoint/2010/main" val="20524017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a:t>
            </a:fld>
            <a:endParaRPr lang="de-DE"/>
          </a:p>
        </p:txBody>
      </p:sp>
    </p:spTree>
    <p:extLst>
      <p:ext uri="{BB962C8B-B14F-4D97-AF65-F5344CB8AC3E}">
        <p14:creationId xmlns:p14="http://schemas.microsoft.com/office/powerpoint/2010/main" val="19776821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1" kern="1200" dirty="0">
                <a:solidFill>
                  <a:schemeClr val="tx1"/>
                </a:solidFill>
                <a:effectLst/>
                <a:latin typeface="Arial" charset="0"/>
                <a:ea typeface="ＭＳ Ｐゴシック" charset="-128"/>
                <a:cs typeface="ＭＳ Ｐゴシック" charset="-128"/>
              </a:rPr>
              <a:t>Gliederung</a:t>
            </a:r>
            <a:endParaRPr lang="de-DE" sz="1200"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Methodische Hinweise</a:t>
            </a:r>
            <a:endParaRPr lang="de-DE" sz="1200" kern="1200" dirty="0">
              <a:solidFill>
                <a:schemeClr val="tx1"/>
              </a:solidFill>
              <a:effectLst/>
              <a:latin typeface="Arial" charset="0"/>
              <a:ea typeface="ＭＳ Ｐゴシック" charset="-128"/>
              <a:cs typeface="ＭＳ Ｐゴシック" charset="-128"/>
            </a:endParaRPr>
          </a:p>
          <a:p>
            <a:r>
              <a:rPr lang="de-DE" sz="1200" kern="1200" dirty="0">
                <a:solidFill>
                  <a:schemeClr val="tx1"/>
                </a:solidFill>
                <a:effectLst/>
                <a:latin typeface="Arial" charset="0"/>
                <a:ea typeface="ＭＳ Ｐゴシック" charset="-128"/>
                <a:cs typeface="ＭＳ Ｐゴシック" charset="-128"/>
              </a:rPr>
              <a:t>Die einzelnen Themen des Schwerpunktes</a:t>
            </a:r>
            <a:r>
              <a:rPr lang="de-DE" sz="1200" kern="1200" baseline="0" dirty="0">
                <a:solidFill>
                  <a:schemeClr val="tx1"/>
                </a:solidFill>
                <a:effectLst/>
                <a:latin typeface="Arial" charset="0"/>
                <a:ea typeface="ＭＳ Ｐゴシック" charset="-128"/>
                <a:cs typeface="ＭＳ Ｐゴシック" charset="-128"/>
              </a:rPr>
              <a:t> Sachrechnen sollen</a:t>
            </a:r>
            <a:r>
              <a:rPr lang="de-DE" sz="1200" kern="1200" dirty="0">
                <a:solidFill>
                  <a:schemeClr val="tx1"/>
                </a:solidFill>
                <a:effectLst/>
                <a:latin typeface="Arial" charset="0"/>
                <a:ea typeface="ＭＳ Ｐゴシック" charset="-128"/>
                <a:cs typeface="ＭＳ Ｐゴシック" charset="-128"/>
              </a:rPr>
              <a:t> den Teilnehmenden anhand der Folie transparent gemacht werden.</a:t>
            </a:r>
          </a:p>
          <a:p>
            <a:endParaRPr lang="de-DE" sz="1200" kern="1200" dirty="0">
              <a:solidFill>
                <a:schemeClr val="tx1"/>
              </a:solidFill>
              <a:effectLst/>
              <a:latin typeface="Arial" charset="0"/>
              <a:ea typeface="ＭＳ Ｐゴシック" charset="-128"/>
              <a:cs typeface="ＭＳ Ｐゴシック" charset="-128"/>
            </a:endParaRPr>
          </a:p>
          <a:p>
            <a:r>
              <a:rPr lang="de-DE" b="0" i="1" dirty="0"/>
              <a:t>Strukturelle Hinweise </a:t>
            </a:r>
          </a:p>
          <a:p>
            <a:pPr marL="0" marR="0" lvl="0" indent="0" algn="l" defTabSz="914400" rtl="0" eaLnBrk="1" fontAlgn="base" latinLnBrk="0" hangingPunct="1">
              <a:lnSpc>
                <a:spcPct val="100000"/>
              </a:lnSpc>
              <a:spcBef>
                <a:spcPct val="30000"/>
              </a:spcBef>
              <a:spcAft>
                <a:spcPct val="0"/>
              </a:spcAft>
              <a:buClrTx/>
              <a:buSzTx/>
              <a:buFontTx/>
              <a:buNone/>
              <a:tabLst/>
              <a:defRPr/>
            </a:pPr>
            <a:r>
              <a:rPr lang="de-DE" b="0" dirty="0"/>
              <a:t>Folien 21-30</a:t>
            </a:r>
            <a:r>
              <a:rPr lang="de-DE" b="0" dirty="0">
                <a:effectLst/>
              </a:rPr>
              <a:t>: Hilfen beim Lösen von Sachaufgaben (45 min)</a:t>
            </a:r>
          </a:p>
          <a:p>
            <a:pPr marL="1085850" marR="0" lvl="2"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de-DE" b="0" dirty="0">
                <a:effectLst/>
              </a:rPr>
              <a:t>Bearbeitung eines Sachproblems</a:t>
            </a:r>
          </a:p>
          <a:p>
            <a:pPr marL="1085850" marR="0" lvl="2"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de-DE" b="0" dirty="0">
                <a:effectLst/>
              </a:rPr>
              <a:t>Identifizierung möglicher Schwierigkeiten</a:t>
            </a:r>
          </a:p>
          <a:p>
            <a:pPr marL="1085850" marR="0" lvl="2"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de-DE" b="0" dirty="0">
                <a:effectLst/>
              </a:rPr>
              <a:t>Entwicklung möglicher Hilfestellungen </a:t>
            </a:r>
            <a:endParaRPr lang="de-DE" sz="1200" i="1"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r>
              <a:rPr lang="de-DE" sz="800" dirty="0">
                <a:effectLst/>
              </a:rPr>
              <a:t> </a:t>
            </a:r>
            <a:endParaRPr lang="de-DE" sz="800"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21</a:t>
            </a:fld>
            <a:endParaRPr lang="de-DE"/>
          </a:p>
        </p:txBody>
      </p:sp>
    </p:spTree>
    <p:extLst>
      <p:ext uri="{BB962C8B-B14F-4D97-AF65-F5344CB8AC3E}">
        <p14:creationId xmlns:p14="http://schemas.microsoft.com/office/powerpoint/2010/main" val="1029497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1" i="0" kern="1200" dirty="0">
                <a:solidFill>
                  <a:schemeClr val="tx1"/>
                </a:solidFill>
                <a:effectLst/>
                <a:latin typeface="Arial" charset="0"/>
                <a:ea typeface="ＭＳ Ｐゴシック" charset="-128"/>
                <a:cs typeface="ＭＳ Ｐゴシック" charset="-128"/>
              </a:rPr>
              <a:t>Hilfen beim Lösen von Sachaufgaben </a:t>
            </a: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Methodische Hinweise</a:t>
            </a:r>
            <a:endParaRPr lang="de-DE" sz="1200" kern="1200" dirty="0">
              <a:solidFill>
                <a:schemeClr val="tx1"/>
              </a:solidFill>
              <a:effectLst/>
              <a:latin typeface="Ari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kern="1200" dirty="0">
                <a:solidFill>
                  <a:schemeClr val="tx1"/>
                </a:solidFill>
                <a:effectLst/>
                <a:latin typeface="Arial" charset="0"/>
                <a:ea typeface="ＭＳ Ｐゴシック" charset="-128"/>
                <a:cs typeface="ＭＳ Ｐゴシック" charset="-128"/>
              </a:rPr>
              <a:t>In der nachfolgenden Praxisphase finden sich die Teilnehmenden</a:t>
            </a:r>
            <a:r>
              <a:rPr lang="de-DE" sz="1200" kern="1200" baseline="0" dirty="0">
                <a:solidFill>
                  <a:schemeClr val="tx1"/>
                </a:solidFill>
                <a:effectLst/>
                <a:latin typeface="Arial" charset="0"/>
                <a:ea typeface="ＭＳ Ｐゴシック" charset="-128"/>
                <a:cs typeface="ＭＳ Ｐゴシック" charset="-128"/>
              </a:rPr>
              <a:t> in Gruppen zusammen. Jede Gruppe erhält ein Sachproblem, welches gemeinsam bearbeitet werden soll. Dabei soll in den Gruppen eruiert werden, welche Schwierigkeiten bei der Aufgabenbearbeitung auf Seiten der SuS auftreten könnten und welche Hilfen die Lehrkraft den SuS anbieten kann, um eine erfolgreiche Bearbeitung des Sachproblems zu unterstützen. </a:t>
            </a: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kern="1200" baseline="0" dirty="0">
                <a:solidFill>
                  <a:schemeClr val="tx1"/>
                </a:solidFill>
                <a:effectLst/>
                <a:latin typeface="Arial" charset="0"/>
                <a:ea typeface="ＭＳ Ｐゴシック" charset="-128"/>
                <a:cs typeface="ＭＳ Ｐゴシック" charset="-128"/>
              </a:rPr>
              <a:t>Die Teilnehmenden können ihre Ergebnisse bspw. auf einem Plakat festhalten. Die Ergebnispräsentation erfolgt anschließend im Plenum. </a:t>
            </a:r>
          </a:p>
          <a:p>
            <a:pPr marL="0" marR="0" indent="0" algn="l" defTabSz="914400" rtl="0" eaLnBrk="1" fontAlgn="base" latinLnBrk="0" hangingPunct="1">
              <a:lnSpc>
                <a:spcPct val="100000"/>
              </a:lnSpc>
              <a:spcBef>
                <a:spcPct val="30000"/>
              </a:spcBef>
              <a:spcAft>
                <a:spcPct val="0"/>
              </a:spcAft>
              <a:buClrTx/>
              <a:buSzTx/>
              <a:buFontTx/>
              <a:buNone/>
              <a:tabLst/>
              <a:defRPr/>
            </a:pPr>
            <a:endParaRPr lang="de-DE" sz="1200" kern="1200" baseline="0" dirty="0">
              <a:solidFill>
                <a:schemeClr val="tx1"/>
              </a:solidFill>
              <a:effectLst/>
              <a:latin typeface="Ari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i="1" kern="1200" baseline="0" dirty="0">
                <a:solidFill>
                  <a:schemeClr val="tx1"/>
                </a:solidFill>
                <a:effectLst/>
                <a:latin typeface="Arial" charset="0"/>
                <a:ea typeface="ＭＳ Ｐゴシック" charset="-128"/>
                <a:cs typeface="ＭＳ Ｐゴシック" charset="-128"/>
              </a:rPr>
              <a:t>Weitere Hinweise </a:t>
            </a:r>
            <a:r>
              <a:rPr lang="de-DE" sz="1200" i="1" kern="1200" baseline="0" dirty="0">
                <a:solidFill>
                  <a:srgbClr val="327A86"/>
                </a:solidFill>
                <a:effectLst/>
                <a:latin typeface="Arial" charset="0"/>
                <a:ea typeface="ＭＳ Ｐゴシック" charset="-128"/>
                <a:cs typeface="ＭＳ Ｐゴシック" charset="-128"/>
              </a:rPr>
              <a:t>PIKAS</a:t>
            </a:r>
            <a:r>
              <a:rPr lang="de-DE" sz="1200" i="1" kern="1200" baseline="0" dirty="0">
                <a:solidFill>
                  <a:schemeClr val="tx1"/>
                </a:solidFill>
                <a:effectLst/>
                <a:latin typeface="Arial" charset="0"/>
                <a:ea typeface="ＭＳ Ｐゴシック" charset="-128"/>
                <a:cs typeface="ＭＳ Ｐゴシック" charset="-128"/>
              </a:rPr>
              <a:t> (Folie 23-26)</a:t>
            </a: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kern="1200" baseline="0" dirty="0" err="1">
                <a:solidFill>
                  <a:schemeClr val="tx1"/>
                </a:solidFill>
                <a:effectLst/>
                <a:latin typeface="Arial" charset="0"/>
                <a:ea typeface="ＭＳ Ｐゴシック" charset="-128"/>
                <a:cs typeface="ＭＳ Ｐゴシック" charset="-128"/>
              </a:rPr>
              <a:t>PiK</a:t>
            </a:r>
            <a:r>
              <a:rPr lang="de-DE" sz="1200" kern="1200" baseline="0" dirty="0">
                <a:solidFill>
                  <a:schemeClr val="tx1"/>
                </a:solidFill>
                <a:effectLst/>
                <a:latin typeface="Arial" charset="0"/>
                <a:ea typeface="ＭＳ Ｐゴシック" charset="-128"/>
                <a:cs typeface="ＭＳ Ｐゴシック" charset="-128"/>
              </a:rPr>
              <a:t>-Material </a:t>
            </a:r>
            <a:r>
              <a:rPr lang="de-DE" sz="1200" kern="1200" baseline="0" dirty="0" err="1">
                <a:solidFill>
                  <a:schemeClr val="tx1"/>
                </a:solidFill>
                <a:effectLst/>
                <a:latin typeface="Arial" charset="0"/>
                <a:ea typeface="ＭＳ Ｐゴシック" charset="-128"/>
                <a:cs typeface="ＭＳ Ｐゴシック" charset="-128"/>
              </a:rPr>
              <a:t>Kurzurls</a:t>
            </a:r>
            <a:r>
              <a:rPr lang="de-DE" sz="1200" kern="1200" baseline="0" dirty="0">
                <a:solidFill>
                  <a:schemeClr val="tx1"/>
                </a:solidFill>
                <a:effectLst/>
                <a:latin typeface="Arial" charset="0"/>
                <a:ea typeface="ＭＳ Ｐゴシック" charset="-128"/>
                <a:cs typeface="ＭＳ Ｐゴシック" charset="-128"/>
              </a:rPr>
              <a:t> finden Sie unter: </a:t>
            </a:r>
            <a:r>
              <a:rPr lang="de-DE" sz="1200" b="0" i="0" u="sng" kern="1200" dirty="0">
                <a:solidFill>
                  <a:schemeClr val="tx1"/>
                </a:solidFill>
                <a:effectLst/>
                <a:latin typeface="Calibri Normal" charset="0"/>
                <a:ea typeface="ＭＳ Ｐゴシック" charset="-128"/>
                <a:cs typeface="ＭＳ Ｐゴシック" charset="-128"/>
                <a:hlinkClick r:id="rId3"/>
              </a:rPr>
              <a:t>https://pikas.dzlm.de/projektinfos/pikas-hintergrundinfos/kurz-urls</a:t>
            </a:r>
            <a:r>
              <a:rPr lang="de-DE" dirty="0">
                <a:effectLst/>
              </a:rPr>
              <a:t> [20.08.2018]</a:t>
            </a:r>
            <a:endParaRPr lang="de-DE" sz="1200" kern="1200" baseline="0" dirty="0">
              <a:solidFill>
                <a:schemeClr val="tx1"/>
              </a:solidFill>
              <a:effectLst/>
              <a:latin typeface="Ari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de-DE" sz="1200"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endParaRPr lang="de-DE" sz="1200" kern="1200" dirty="0">
              <a:solidFill>
                <a:schemeClr val="tx1"/>
              </a:solidFill>
              <a:effectLst/>
              <a:latin typeface="Arial" charset="0"/>
              <a:ea typeface="ＭＳ Ｐゴシック" charset="-128"/>
              <a:cs typeface="ＭＳ Ｐゴシック" charset="-128"/>
            </a:endParaRPr>
          </a:p>
          <a:p>
            <a:r>
              <a:rPr lang="de-DE" sz="1200" kern="1200" dirty="0">
                <a:solidFill>
                  <a:schemeClr val="tx1"/>
                </a:solidFill>
                <a:effectLst/>
                <a:latin typeface="Arial" charset="0"/>
                <a:ea typeface="ＭＳ Ｐゴシック" charset="-128"/>
                <a:cs typeface="ＭＳ Ｐゴシック" charset="-128"/>
              </a:rPr>
              <a:t>Ggf. Plakate </a:t>
            </a:r>
          </a:p>
        </p:txBody>
      </p:sp>
      <p:sp>
        <p:nvSpPr>
          <p:cNvPr id="4" name="Foliennummernplatzhalter 3"/>
          <p:cNvSpPr>
            <a:spLocks noGrp="1"/>
          </p:cNvSpPr>
          <p:nvPr>
            <p:ph type="sldNum" sz="quarter" idx="10"/>
          </p:nvPr>
        </p:nvSpPr>
        <p:spPr/>
        <p:txBody>
          <a:bodyPr/>
          <a:lstStyle/>
          <a:p>
            <a:fld id="{FAF12454-57A3-5346-8AD1-8A7E704F94A5}" type="slidenum">
              <a:rPr lang="de-DE" smtClean="0"/>
              <a:pPr/>
              <a:t>22</a:t>
            </a:fld>
            <a:endParaRPr lang="de-DE"/>
          </a:p>
        </p:txBody>
      </p:sp>
    </p:spTree>
    <p:extLst>
      <p:ext uri="{BB962C8B-B14F-4D97-AF65-F5344CB8AC3E}">
        <p14:creationId xmlns:p14="http://schemas.microsoft.com/office/powerpoint/2010/main" val="39040427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1" i="0" kern="1200" dirty="0">
                <a:solidFill>
                  <a:schemeClr val="tx1"/>
                </a:solidFill>
                <a:effectLst/>
                <a:latin typeface="Arial" charset="0"/>
                <a:ea typeface="ＭＳ Ｐゴシック" charset="-128"/>
                <a:cs typeface="ＭＳ Ｐゴシック" charset="-128"/>
              </a:rPr>
              <a:t>Hilfen beim Lösen von Sachaufgaben </a:t>
            </a: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Methodische Hinweise</a:t>
            </a:r>
            <a:endParaRPr lang="de-DE" sz="1200" kern="1200" dirty="0">
              <a:solidFill>
                <a:schemeClr val="tx1"/>
              </a:solidFill>
              <a:effectLst/>
              <a:latin typeface="Ari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kern="1200" dirty="0">
                <a:solidFill>
                  <a:schemeClr val="tx1"/>
                </a:solidFill>
                <a:effectLst/>
                <a:latin typeface="Arial" charset="0"/>
                <a:ea typeface="ＭＳ Ｐゴシック" charset="-128"/>
                <a:cs typeface="ＭＳ Ｐゴシック" charset="-128"/>
              </a:rPr>
              <a:t>In der nachfolgenden Praxisphase finden sich die Teilnehmenden</a:t>
            </a:r>
            <a:r>
              <a:rPr lang="de-DE" sz="1200" kern="1200" baseline="0" dirty="0">
                <a:solidFill>
                  <a:schemeClr val="tx1"/>
                </a:solidFill>
                <a:effectLst/>
                <a:latin typeface="Arial" charset="0"/>
                <a:ea typeface="ＭＳ Ｐゴシック" charset="-128"/>
                <a:cs typeface="ＭＳ Ｐゴシック" charset="-128"/>
              </a:rPr>
              <a:t> in Gruppen zusammen. Jede Gruppe erhält ein Sachproblem, welches gemeinsam bearbeitet werden soll. Dabei soll in den Gruppen eruiert werden, welche Schwierigkeiten bei der Aufgabenbearbeitung auf Seiten der SuS auftreten könnten und welche Hilfen die Lehrkraft den SuS anbieten kann, um eine erfolgreiche Bearbeitung des Sachproblems zu unterstützen. </a:t>
            </a: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kern="1200" baseline="0" dirty="0">
                <a:solidFill>
                  <a:schemeClr val="tx1"/>
                </a:solidFill>
                <a:effectLst/>
                <a:latin typeface="Arial" charset="0"/>
                <a:ea typeface="ＭＳ Ｐゴシック" charset="-128"/>
                <a:cs typeface="ＭＳ Ｐゴシック" charset="-128"/>
              </a:rPr>
              <a:t>Die Teilnehmenden können ihre Ergebnisse bspw. auf einem Plakat festhalten. Die Ergebnispräsentation erfolgt anschließend im Plenum. </a:t>
            </a:r>
          </a:p>
          <a:p>
            <a:pPr marL="0" marR="0" indent="0" algn="l" defTabSz="914400" rtl="0" eaLnBrk="1" fontAlgn="base" latinLnBrk="0" hangingPunct="1">
              <a:lnSpc>
                <a:spcPct val="100000"/>
              </a:lnSpc>
              <a:spcBef>
                <a:spcPct val="30000"/>
              </a:spcBef>
              <a:spcAft>
                <a:spcPct val="0"/>
              </a:spcAft>
              <a:buClrTx/>
              <a:buSzTx/>
              <a:buFontTx/>
              <a:buNone/>
              <a:tabLst/>
              <a:defRPr/>
            </a:pPr>
            <a:endParaRPr lang="de-DE" sz="1200" kern="1200" baseline="0" dirty="0">
              <a:solidFill>
                <a:schemeClr val="tx1"/>
              </a:solidFill>
              <a:effectLst/>
              <a:latin typeface="Arial" charset="0"/>
              <a:ea typeface="ＭＳ Ｐゴシック" charset="-128"/>
              <a:cs typeface="ＭＳ Ｐゴシック" charset="-128"/>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de-DE" sz="1200" kern="1200" baseline="0" dirty="0">
                <a:solidFill>
                  <a:schemeClr val="tx1"/>
                </a:solidFill>
                <a:effectLst/>
                <a:latin typeface="Arial" charset="0"/>
                <a:ea typeface="ＭＳ Ｐゴシック" charset="-128"/>
                <a:cs typeface="ＭＳ Ｐゴシック" charset="-128"/>
              </a:rPr>
              <a:t>Quelle: https://</a:t>
            </a:r>
            <a:r>
              <a:rPr lang="de-DE" sz="1200" kern="1200" baseline="0" dirty="0" err="1">
                <a:solidFill>
                  <a:schemeClr val="tx1"/>
                </a:solidFill>
                <a:effectLst/>
                <a:latin typeface="Arial" charset="0"/>
                <a:ea typeface="ＭＳ Ｐゴシック" charset="-128"/>
                <a:cs typeface="ＭＳ Ｐゴシック" charset="-128"/>
              </a:rPr>
              <a:t>pikas.dzlm.de</a:t>
            </a:r>
            <a:r>
              <a:rPr lang="de-DE" sz="1200" kern="1200" baseline="0" dirty="0">
                <a:solidFill>
                  <a:schemeClr val="tx1"/>
                </a:solidFill>
                <a:effectLst/>
                <a:latin typeface="Arial" charset="0"/>
                <a:ea typeface="ＭＳ Ｐゴシック" charset="-128"/>
                <a:cs typeface="ＭＳ Ｐゴシック" charset="-128"/>
              </a:rPr>
              <a:t>/material-pik/herausfordernde-</a:t>
            </a:r>
            <a:r>
              <a:rPr lang="de-DE" sz="1200" kern="1200" baseline="0" dirty="0" err="1">
                <a:solidFill>
                  <a:schemeClr val="tx1"/>
                </a:solidFill>
                <a:effectLst/>
                <a:latin typeface="Arial" charset="0"/>
                <a:ea typeface="ＭＳ Ｐゴシック" charset="-128"/>
                <a:cs typeface="ＭＳ Ｐゴシック" charset="-128"/>
              </a:rPr>
              <a:t>lernangebote</a:t>
            </a:r>
            <a:r>
              <a:rPr lang="de-DE" sz="1200" kern="1200" baseline="0" dirty="0">
                <a:solidFill>
                  <a:schemeClr val="tx1"/>
                </a:solidFill>
                <a:effectLst/>
                <a:latin typeface="Arial" charset="0"/>
                <a:ea typeface="ＭＳ Ｐゴシック" charset="-128"/>
                <a:cs typeface="ＭＳ Ｐゴシック" charset="-128"/>
              </a:rPr>
              <a:t>/haus-7-unterrichts-material/</a:t>
            </a:r>
            <a:r>
              <a:rPr lang="de-DE" sz="1200" kern="1200" baseline="0" dirty="0" err="1">
                <a:solidFill>
                  <a:schemeClr val="tx1"/>
                </a:solidFill>
                <a:effectLst/>
                <a:latin typeface="Arial" charset="0"/>
                <a:ea typeface="ＭＳ Ｐゴシック" charset="-128"/>
                <a:cs typeface="ＭＳ Ｐゴシック" charset="-128"/>
              </a:rPr>
              <a:t>sachrechenprobleme</a:t>
            </a:r>
            <a:r>
              <a:rPr lang="de-DE" sz="1200" kern="1200" baseline="0" dirty="0">
                <a:solidFill>
                  <a:schemeClr val="tx1"/>
                </a:solidFill>
                <a:effectLst/>
                <a:latin typeface="Arial" charset="0"/>
                <a:ea typeface="ＭＳ Ｐゴシック" charset="-128"/>
                <a:cs typeface="ＭＳ Ｐゴシック" charset="-128"/>
              </a:rPr>
              <a:t> [15.06.2018]</a:t>
            </a: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kern="1200" baseline="0" dirty="0">
                <a:solidFill>
                  <a:schemeClr val="tx1"/>
                </a:solidFill>
                <a:effectLst/>
                <a:latin typeface="Arial" charset="0"/>
                <a:ea typeface="ＭＳ Ｐゴシック" charset="-128"/>
                <a:cs typeface="ＭＳ Ｐゴシック" charset="-128"/>
              </a:rPr>
              <a:t>und https://</a:t>
            </a:r>
            <a:r>
              <a:rPr lang="de-DE" sz="1200" kern="1200" baseline="0" dirty="0" err="1">
                <a:solidFill>
                  <a:schemeClr val="tx1"/>
                </a:solidFill>
                <a:effectLst/>
                <a:latin typeface="Arial" charset="0"/>
                <a:ea typeface="ＭＳ Ｐゴシック" charset="-128"/>
                <a:cs typeface="ＭＳ Ｐゴシック" charset="-128"/>
              </a:rPr>
              <a:t>pikas.dzlm.de</a:t>
            </a:r>
            <a:r>
              <a:rPr lang="de-DE" sz="1200" kern="1200" baseline="0" dirty="0">
                <a:solidFill>
                  <a:schemeClr val="tx1"/>
                </a:solidFill>
                <a:effectLst/>
                <a:latin typeface="Arial" charset="0"/>
                <a:ea typeface="ＭＳ Ｐゴシック" charset="-128"/>
                <a:cs typeface="ＭＳ Ｐゴシック" charset="-128"/>
              </a:rPr>
              <a:t>/</a:t>
            </a:r>
            <a:r>
              <a:rPr lang="de-DE" sz="1200" kern="1200" baseline="0" dirty="0" err="1">
                <a:solidFill>
                  <a:schemeClr val="tx1"/>
                </a:solidFill>
                <a:effectLst/>
                <a:latin typeface="Arial" charset="0"/>
                <a:ea typeface="ＭＳ Ｐゴシック" charset="-128"/>
                <a:cs typeface="ＭＳ Ｐゴシック" charset="-128"/>
              </a:rPr>
              <a:t>pikasfiles</a:t>
            </a:r>
            <a:r>
              <a:rPr lang="de-DE" sz="1200" kern="1200" baseline="0" dirty="0">
                <a:solidFill>
                  <a:schemeClr val="tx1"/>
                </a:solidFill>
                <a:effectLst/>
                <a:latin typeface="Arial" charset="0"/>
                <a:ea typeface="ＭＳ Ｐゴシック" charset="-128"/>
                <a:cs typeface="ＭＳ Ｐゴシック" charset="-128"/>
              </a:rPr>
              <a:t>/</a:t>
            </a:r>
            <a:r>
              <a:rPr lang="de-DE" sz="1200" kern="1200" baseline="0" dirty="0" err="1">
                <a:solidFill>
                  <a:schemeClr val="tx1"/>
                </a:solidFill>
                <a:effectLst/>
                <a:latin typeface="Arial" charset="0"/>
                <a:ea typeface="ＭＳ Ｐゴシック" charset="-128"/>
                <a:cs typeface="ＭＳ Ｐゴシック" charset="-128"/>
              </a:rPr>
              <a:t>uploads</a:t>
            </a:r>
            <a:r>
              <a:rPr lang="de-DE" sz="1200" kern="1200" baseline="0" dirty="0">
                <a:solidFill>
                  <a:schemeClr val="tx1"/>
                </a:solidFill>
                <a:effectLst/>
                <a:latin typeface="Arial" charset="0"/>
                <a:ea typeface="ＭＳ Ｐゴシック" charset="-128"/>
                <a:cs typeface="ＭＳ Ｐゴシック" charset="-128"/>
              </a:rPr>
              <a:t>/</a:t>
            </a:r>
            <a:r>
              <a:rPr lang="de-DE" sz="1200" kern="1200" baseline="0" dirty="0" err="1">
                <a:solidFill>
                  <a:schemeClr val="tx1"/>
                </a:solidFill>
                <a:effectLst/>
                <a:latin typeface="Arial" charset="0"/>
                <a:ea typeface="ＭＳ Ｐゴシック" charset="-128"/>
                <a:cs typeface="ＭＳ Ｐゴシック" charset="-128"/>
              </a:rPr>
              <a:t>upload</a:t>
            </a:r>
            <a:r>
              <a:rPr lang="de-DE" sz="1200" kern="1200" baseline="0" dirty="0">
                <a:solidFill>
                  <a:schemeClr val="tx1"/>
                </a:solidFill>
                <a:effectLst/>
                <a:latin typeface="Arial" charset="0"/>
                <a:ea typeface="ＭＳ Ｐゴシック" charset="-128"/>
                <a:cs typeface="ＭＳ Ｐゴシック" charset="-128"/>
              </a:rPr>
              <a:t>/Material/Haus_7_-_Gute_-_Aufgaben/UM/Sachrechenprobleme/</a:t>
            </a:r>
            <a:r>
              <a:rPr lang="de-DE" sz="1200" kern="1200" baseline="0" dirty="0" err="1">
                <a:solidFill>
                  <a:schemeClr val="tx1"/>
                </a:solidFill>
                <a:effectLst/>
                <a:latin typeface="Arial" charset="0"/>
                <a:ea typeface="ＭＳ Ｐゴシック" charset="-128"/>
                <a:cs typeface="ＭＳ Ｐゴシック" charset="-128"/>
              </a:rPr>
              <a:t>Schueler</a:t>
            </a:r>
            <a:r>
              <a:rPr lang="de-DE" sz="1200" kern="1200" baseline="0" dirty="0">
                <a:solidFill>
                  <a:schemeClr val="tx1"/>
                </a:solidFill>
                <a:effectLst/>
                <a:latin typeface="Arial" charset="0"/>
                <a:ea typeface="ＭＳ Ｐゴシック" charset="-128"/>
                <a:cs typeface="ＭＳ Ｐゴシック" charset="-128"/>
              </a:rPr>
              <a:t>-Material/</a:t>
            </a:r>
            <a:r>
              <a:rPr lang="de-DE" sz="1200" kern="1200" baseline="0" dirty="0" err="1">
                <a:solidFill>
                  <a:schemeClr val="tx1"/>
                </a:solidFill>
                <a:effectLst/>
                <a:latin typeface="Arial" charset="0"/>
                <a:ea typeface="ＭＳ Ｐゴシック" charset="-128"/>
                <a:cs typeface="ＭＳ Ｐゴシック" charset="-128"/>
              </a:rPr>
              <a:t>Sabina_und_Variationen</a:t>
            </a:r>
            <a:r>
              <a:rPr lang="de-DE" sz="1200" kern="1200" baseline="0" dirty="0">
                <a:solidFill>
                  <a:schemeClr val="tx1"/>
                </a:solidFill>
                <a:effectLst/>
                <a:latin typeface="Arial" charset="0"/>
                <a:ea typeface="ＭＳ Ｐゴシック" charset="-128"/>
                <a:cs typeface="ＭＳ Ｐゴシック" charset="-128"/>
              </a:rPr>
              <a:t>/1_Die_Schnecke_Sabina.pdf [15.06.2018]</a:t>
            </a:r>
            <a:endParaRPr lang="de-DE" sz="1200"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endParaRPr lang="de-DE" sz="1200" kern="1200" dirty="0">
              <a:solidFill>
                <a:schemeClr val="tx1"/>
              </a:solidFill>
              <a:effectLst/>
              <a:latin typeface="Arial" charset="0"/>
              <a:ea typeface="ＭＳ Ｐゴシック" charset="-128"/>
              <a:cs typeface="ＭＳ Ｐゴシック" charset="-128"/>
            </a:endParaRPr>
          </a:p>
          <a:p>
            <a:r>
              <a:rPr lang="de-DE" sz="1200" kern="1200" dirty="0">
                <a:solidFill>
                  <a:schemeClr val="tx1"/>
                </a:solidFill>
                <a:effectLst/>
                <a:latin typeface="Arial" charset="0"/>
                <a:ea typeface="ＭＳ Ｐゴシック" charset="-128"/>
                <a:cs typeface="ＭＳ Ｐゴシック" charset="-128"/>
              </a:rPr>
              <a:t>ggf. Plakate </a:t>
            </a:r>
          </a:p>
        </p:txBody>
      </p:sp>
      <p:sp>
        <p:nvSpPr>
          <p:cNvPr id="4" name="Foliennummernplatzhalter 3"/>
          <p:cNvSpPr>
            <a:spLocks noGrp="1"/>
          </p:cNvSpPr>
          <p:nvPr>
            <p:ph type="sldNum" sz="quarter" idx="10"/>
          </p:nvPr>
        </p:nvSpPr>
        <p:spPr/>
        <p:txBody>
          <a:bodyPr/>
          <a:lstStyle/>
          <a:p>
            <a:fld id="{FAF12454-57A3-5346-8AD1-8A7E704F94A5}" type="slidenum">
              <a:rPr lang="de-DE" smtClean="0"/>
              <a:pPr/>
              <a:t>23</a:t>
            </a:fld>
            <a:endParaRPr lang="de-DE"/>
          </a:p>
        </p:txBody>
      </p:sp>
    </p:spTree>
    <p:extLst>
      <p:ext uri="{BB962C8B-B14F-4D97-AF65-F5344CB8AC3E}">
        <p14:creationId xmlns:p14="http://schemas.microsoft.com/office/powerpoint/2010/main" val="18880388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1" i="0" kern="1200" dirty="0">
                <a:solidFill>
                  <a:schemeClr val="tx1"/>
                </a:solidFill>
                <a:effectLst/>
                <a:latin typeface="Arial" charset="0"/>
                <a:ea typeface="ＭＳ Ｐゴシック" charset="-128"/>
                <a:cs typeface="ＭＳ Ｐゴシック" charset="-128"/>
              </a:rPr>
              <a:t>Hilfen beim Lösen von Sachaufgaben </a:t>
            </a:r>
          </a:p>
          <a:p>
            <a:pPr marL="0" marR="0" indent="0" algn="l" defTabSz="914400" rtl="0" eaLnBrk="1" fontAlgn="base" latinLnBrk="0" hangingPunct="1">
              <a:lnSpc>
                <a:spcPct val="100000"/>
              </a:lnSpc>
              <a:spcBef>
                <a:spcPct val="30000"/>
              </a:spcBef>
              <a:spcAft>
                <a:spcPct val="0"/>
              </a:spcAft>
              <a:buClrTx/>
              <a:buSzTx/>
              <a:buFontTx/>
              <a:buNone/>
              <a:tabLst/>
              <a:defRPr/>
            </a:pPr>
            <a:endParaRPr lang="de-DE" sz="1200" kern="1200" baseline="0" dirty="0">
              <a:solidFill>
                <a:schemeClr val="tx1"/>
              </a:solidFill>
              <a:effectLst/>
              <a:latin typeface="Arial" charset="0"/>
              <a:ea typeface="ＭＳ Ｐゴシック" charset="-128"/>
              <a:cs typeface="ＭＳ Ｐゴシック" charset="-128"/>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de-DE" sz="1200" kern="1200" baseline="0" dirty="0">
                <a:solidFill>
                  <a:schemeClr val="tx1"/>
                </a:solidFill>
                <a:effectLst/>
                <a:latin typeface="Arial" charset="0"/>
                <a:ea typeface="ＭＳ Ｐゴシック" charset="-128"/>
                <a:cs typeface="ＭＳ Ｐゴシック" charset="-128"/>
              </a:rPr>
              <a:t>Quelle: https://</a:t>
            </a:r>
            <a:r>
              <a:rPr lang="de-DE" sz="1200" kern="1200" baseline="0" dirty="0" err="1">
                <a:solidFill>
                  <a:schemeClr val="tx1"/>
                </a:solidFill>
                <a:effectLst/>
                <a:latin typeface="Arial" charset="0"/>
                <a:ea typeface="ＭＳ Ｐゴシック" charset="-128"/>
                <a:cs typeface="ＭＳ Ｐゴシック" charset="-128"/>
              </a:rPr>
              <a:t>pikas.dzlm.de</a:t>
            </a:r>
            <a:r>
              <a:rPr lang="de-DE" sz="1200" kern="1200" baseline="0" dirty="0">
                <a:solidFill>
                  <a:schemeClr val="tx1"/>
                </a:solidFill>
                <a:effectLst/>
                <a:latin typeface="Arial" charset="0"/>
                <a:ea typeface="ＭＳ Ｐゴシック" charset="-128"/>
                <a:cs typeface="ＭＳ Ｐゴシック" charset="-128"/>
              </a:rPr>
              <a:t>/</a:t>
            </a:r>
            <a:r>
              <a:rPr lang="de-DE" sz="1200" kern="1200" baseline="0" dirty="0" err="1">
                <a:solidFill>
                  <a:schemeClr val="tx1"/>
                </a:solidFill>
                <a:effectLst/>
                <a:latin typeface="Arial" charset="0"/>
                <a:ea typeface="ＭＳ Ｐゴシック" charset="-128"/>
                <a:cs typeface="ＭＳ Ｐゴシック" charset="-128"/>
              </a:rPr>
              <a:t>pikasfiles</a:t>
            </a:r>
            <a:r>
              <a:rPr lang="de-DE" sz="1200" kern="1200" baseline="0" dirty="0">
                <a:solidFill>
                  <a:schemeClr val="tx1"/>
                </a:solidFill>
                <a:effectLst/>
                <a:latin typeface="Arial" charset="0"/>
                <a:ea typeface="ＭＳ Ｐゴシック" charset="-128"/>
                <a:cs typeface="ＭＳ Ｐゴシック" charset="-128"/>
              </a:rPr>
              <a:t>/</a:t>
            </a:r>
            <a:r>
              <a:rPr lang="de-DE" sz="1200" kern="1200" baseline="0" dirty="0" err="1">
                <a:solidFill>
                  <a:schemeClr val="tx1"/>
                </a:solidFill>
                <a:effectLst/>
                <a:latin typeface="Arial" charset="0"/>
                <a:ea typeface="ＭＳ Ｐゴシック" charset="-128"/>
                <a:cs typeface="ＭＳ Ｐゴシック" charset="-128"/>
              </a:rPr>
              <a:t>uploads</a:t>
            </a:r>
            <a:r>
              <a:rPr lang="de-DE" sz="1200" kern="1200" baseline="0" dirty="0">
                <a:solidFill>
                  <a:schemeClr val="tx1"/>
                </a:solidFill>
                <a:effectLst/>
                <a:latin typeface="Arial" charset="0"/>
                <a:ea typeface="ＭＳ Ｐゴシック" charset="-128"/>
                <a:cs typeface="ＭＳ Ｐゴシック" charset="-128"/>
              </a:rPr>
              <a:t>/</a:t>
            </a:r>
            <a:r>
              <a:rPr lang="de-DE" sz="1200" kern="1200" baseline="0" dirty="0" err="1">
                <a:solidFill>
                  <a:schemeClr val="tx1"/>
                </a:solidFill>
                <a:effectLst/>
                <a:latin typeface="Arial" charset="0"/>
                <a:ea typeface="ＭＳ Ｐゴシック" charset="-128"/>
                <a:cs typeface="ＭＳ Ｐゴシック" charset="-128"/>
              </a:rPr>
              <a:t>upload</a:t>
            </a:r>
            <a:r>
              <a:rPr lang="de-DE" sz="1200" kern="1200" baseline="0" dirty="0">
                <a:solidFill>
                  <a:schemeClr val="tx1"/>
                </a:solidFill>
                <a:effectLst/>
                <a:latin typeface="Arial" charset="0"/>
                <a:ea typeface="ＭＳ Ｐゴシック" charset="-128"/>
                <a:cs typeface="ＭＳ Ｐゴシック" charset="-128"/>
              </a:rPr>
              <a:t>/Material/Haus_7_-_Gute_-_Aufgaben/UM/Sachrechenprobleme/</a:t>
            </a:r>
            <a:r>
              <a:rPr lang="de-DE" sz="1200" kern="1200" baseline="0" dirty="0" err="1">
                <a:solidFill>
                  <a:schemeClr val="tx1"/>
                </a:solidFill>
                <a:effectLst/>
                <a:latin typeface="Arial" charset="0"/>
                <a:ea typeface="ＭＳ Ｐゴシック" charset="-128"/>
                <a:cs typeface="ＭＳ Ｐゴシック" charset="-128"/>
              </a:rPr>
              <a:t>Schueler</a:t>
            </a:r>
            <a:r>
              <a:rPr lang="de-DE" sz="1200" kern="1200" baseline="0" dirty="0">
                <a:solidFill>
                  <a:schemeClr val="tx1"/>
                </a:solidFill>
                <a:effectLst/>
                <a:latin typeface="Arial" charset="0"/>
                <a:ea typeface="ＭＳ Ｐゴシック" charset="-128"/>
                <a:cs typeface="ＭＳ Ｐゴシック" charset="-128"/>
              </a:rPr>
              <a:t>-Material/</a:t>
            </a:r>
            <a:r>
              <a:rPr lang="de-DE" sz="1200" kern="1200" baseline="0" dirty="0" err="1">
                <a:solidFill>
                  <a:schemeClr val="tx1"/>
                </a:solidFill>
                <a:effectLst/>
                <a:latin typeface="Arial" charset="0"/>
                <a:ea typeface="ＭＳ Ｐゴシック" charset="-128"/>
                <a:cs typeface="ＭＳ Ｐゴシック" charset="-128"/>
              </a:rPr>
              <a:t>Sabina_und_Variationen</a:t>
            </a:r>
            <a:r>
              <a:rPr lang="de-DE" sz="1200" kern="1200" baseline="0" dirty="0">
                <a:solidFill>
                  <a:schemeClr val="tx1"/>
                </a:solidFill>
                <a:effectLst/>
                <a:latin typeface="Arial" charset="0"/>
                <a:ea typeface="ＭＳ Ｐゴシック" charset="-128"/>
                <a:cs typeface="ＭＳ Ｐゴシック" charset="-128"/>
              </a:rPr>
              <a:t>/3_Die_Ameise.pdf [15.06.2018]</a:t>
            </a:r>
          </a:p>
          <a:p>
            <a:pPr marL="0" marR="0" indent="0" algn="l" defTabSz="914400" rtl="0" eaLnBrk="1" fontAlgn="base" latinLnBrk="0" hangingPunct="1">
              <a:lnSpc>
                <a:spcPct val="100000"/>
              </a:lnSpc>
              <a:spcBef>
                <a:spcPct val="30000"/>
              </a:spcBef>
              <a:spcAft>
                <a:spcPct val="0"/>
              </a:spcAft>
              <a:buClrTx/>
              <a:buSzTx/>
              <a:buFontTx/>
              <a:buNone/>
              <a:tabLst/>
              <a:defRPr/>
            </a:pPr>
            <a:endParaRPr lang="de-DE" sz="1200" i="1" kern="1200" baseline="0" dirty="0">
              <a:solidFill>
                <a:schemeClr val="tx1"/>
              </a:solidFill>
              <a:effectLst/>
              <a:latin typeface="Ari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endParaRPr lang="de-DE" sz="1200" kern="1200" dirty="0">
              <a:solidFill>
                <a:schemeClr val="tx1"/>
              </a:solidFill>
              <a:effectLst/>
              <a:latin typeface="Arial" charset="0"/>
              <a:ea typeface="ＭＳ Ｐゴシック" charset="-128"/>
              <a:cs typeface="ＭＳ Ｐゴシック" charset="-128"/>
            </a:endParaRPr>
          </a:p>
          <a:p>
            <a:r>
              <a:rPr lang="de-DE" sz="1200" kern="1200" dirty="0">
                <a:solidFill>
                  <a:schemeClr val="tx1"/>
                </a:solidFill>
                <a:effectLst/>
                <a:latin typeface="Arial" charset="0"/>
                <a:ea typeface="ＭＳ Ｐゴシック" charset="-128"/>
                <a:cs typeface="ＭＳ Ｐゴシック" charset="-128"/>
              </a:rPr>
              <a:t>ggf. Plakate </a:t>
            </a:r>
          </a:p>
        </p:txBody>
      </p:sp>
      <p:sp>
        <p:nvSpPr>
          <p:cNvPr id="4" name="Foliennummernplatzhalter 3"/>
          <p:cNvSpPr>
            <a:spLocks noGrp="1"/>
          </p:cNvSpPr>
          <p:nvPr>
            <p:ph type="sldNum" sz="quarter" idx="10"/>
          </p:nvPr>
        </p:nvSpPr>
        <p:spPr/>
        <p:txBody>
          <a:bodyPr/>
          <a:lstStyle/>
          <a:p>
            <a:fld id="{FAF12454-57A3-5346-8AD1-8A7E704F94A5}" type="slidenum">
              <a:rPr lang="de-DE" smtClean="0"/>
              <a:pPr/>
              <a:t>24</a:t>
            </a:fld>
            <a:endParaRPr lang="de-DE"/>
          </a:p>
        </p:txBody>
      </p:sp>
    </p:spTree>
    <p:extLst>
      <p:ext uri="{BB962C8B-B14F-4D97-AF65-F5344CB8AC3E}">
        <p14:creationId xmlns:p14="http://schemas.microsoft.com/office/powerpoint/2010/main" val="34819051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1" i="0" kern="1200" dirty="0">
                <a:solidFill>
                  <a:schemeClr val="tx1"/>
                </a:solidFill>
                <a:effectLst/>
                <a:latin typeface="Arial" charset="0"/>
                <a:ea typeface="ＭＳ Ｐゴシック" charset="-128"/>
                <a:cs typeface="ＭＳ Ｐゴシック" charset="-128"/>
              </a:rPr>
              <a:t>Hilfen beim Lösen von Sachaufgaben </a:t>
            </a: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Methodische Hinweise</a:t>
            </a:r>
            <a:endParaRPr lang="de-DE" dirty="0"/>
          </a:p>
          <a:p>
            <a:r>
              <a:rPr lang="de-DE" dirty="0"/>
              <a:t>Im Anschluss an die Ergebnispräsentation werden den Teilnehmenden konkrete Unterstützungsmöglichkeiten für die bearbeiteten Sachrechenprobleme vorgestellt, wobei deren Eignung gemeinsam mit den Teilnehmenden diskutiert werden soll (siehe Folie 27). </a:t>
            </a:r>
          </a:p>
          <a:p>
            <a:endParaRPr lang="de-DE"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de-DE" sz="1200" i="0" kern="1200" dirty="0">
                <a:solidFill>
                  <a:schemeClr val="tx1"/>
                </a:solidFill>
                <a:effectLst/>
                <a:latin typeface="Arial" charset="0"/>
                <a:ea typeface="ＭＳ Ｐゴシック" charset="-128"/>
                <a:cs typeface="ＭＳ Ｐゴシック" charset="-128"/>
              </a:rPr>
              <a:t>Quelle: https://</a:t>
            </a:r>
            <a:r>
              <a:rPr lang="de-DE" sz="1200" i="0" kern="1200" dirty="0" err="1">
                <a:solidFill>
                  <a:schemeClr val="tx1"/>
                </a:solidFill>
                <a:effectLst/>
                <a:latin typeface="Arial" charset="0"/>
                <a:ea typeface="ＭＳ Ｐゴシック" charset="-128"/>
                <a:cs typeface="ＭＳ Ｐゴシック" charset="-128"/>
              </a:rPr>
              <a:t>pikas.dzlm.de</a:t>
            </a:r>
            <a:r>
              <a:rPr lang="de-DE" sz="1200" i="0" kern="1200" dirty="0">
                <a:solidFill>
                  <a:schemeClr val="tx1"/>
                </a:solidFill>
                <a:effectLst/>
                <a:latin typeface="Arial" charset="0"/>
                <a:ea typeface="ＭＳ Ｐゴシック" charset="-128"/>
                <a:cs typeface="ＭＳ Ｐゴシック" charset="-128"/>
              </a:rPr>
              <a:t>/</a:t>
            </a:r>
            <a:r>
              <a:rPr lang="de-DE" sz="1200" i="0" kern="1200" dirty="0" err="1">
                <a:solidFill>
                  <a:schemeClr val="tx1"/>
                </a:solidFill>
                <a:effectLst/>
                <a:latin typeface="Arial" charset="0"/>
                <a:ea typeface="ＭＳ Ｐゴシック" charset="-128"/>
                <a:cs typeface="ＭＳ Ｐゴシック" charset="-128"/>
              </a:rPr>
              <a:t>pikasfiles</a:t>
            </a:r>
            <a:r>
              <a:rPr lang="de-DE" sz="1200" i="0" kern="1200" dirty="0">
                <a:solidFill>
                  <a:schemeClr val="tx1"/>
                </a:solidFill>
                <a:effectLst/>
                <a:latin typeface="Arial" charset="0"/>
                <a:ea typeface="ＭＳ Ｐゴシック" charset="-128"/>
                <a:cs typeface="ＭＳ Ｐゴシック" charset="-128"/>
              </a:rPr>
              <a:t>/</a:t>
            </a:r>
            <a:r>
              <a:rPr lang="de-DE" sz="1200" i="0" kern="1200" dirty="0" err="1">
                <a:solidFill>
                  <a:schemeClr val="tx1"/>
                </a:solidFill>
                <a:effectLst/>
                <a:latin typeface="Arial" charset="0"/>
                <a:ea typeface="ＭＳ Ｐゴシック" charset="-128"/>
                <a:cs typeface="ＭＳ Ｐゴシック" charset="-128"/>
              </a:rPr>
              <a:t>uploads</a:t>
            </a:r>
            <a:r>
              <a:rPr lang="de-DE" sz="1200" i="0" kern="1200" dirty="0">
                <a:solidFill>
                  <a:schemeClr val="tx1"/>
                </a:solidFill>
                <a:effectLst/>
                <a:latin typeface="Arial" charset="0"/>
                <a:ea typeface="ＭＳ Ｐゴシック" charset="-128"/>
                <a:cs typeface="ＭＳ Ｐゴシック" charset="-128"/>
              </a:rPr>
              <a:t>/</a:t>
            </a:r>
            <a:r>
              <a:rPr lang="de-DE" sz="1200" i="0" kern="1200" dirty="0" err="1">
                <a:solidFill>
                  <a:schemeClr val="tx1"/>
                </a:solidFill>
                <a:effectLst/>
                <a:latin typeface="Arial" charset="0"/>
                <a:ea typeface="ＭＳ Ｐゴシック" charset="-128"/>
                <a:cs typeface="ＭＳ Ｐゴシック" charset="-128"/>
              </a:rPr>
              <a:t>upload</a:t>
            </a:r>
            <a:r>
              <a:rPr lang="de-DE" sz="1200" i="0" kern="1200" dirty="0">
                <a:solidFill>
                  <a:schemeClr val="tx1"/>
                </a:solidFill>
                <a:effectLst/>
                <a:latin typeface="Arial" charset="0"/>
                <a:ea typeface="ＭＳ Ｐゴシック" charset="-128"/>
                <a:cs typeface="ＭＳ Ｐゴシック" charset="-128"/>
              </a:rPr>
              <a:t>/Material/Haus_7_-_Gute_-_Aufgaben/UM/Sachrechenprobleme/</a:t>
            </a:r>
            <a:r>
              <a:rPr lang="de-DE" sz="1200" i="0" kern="1200" dirty="0" err="1">
                <a:solidFill>
                  <a:schemeClr val="tx1"/>
                </a:solidFill>
                <a:effectLst/>
                <a:latin typeface="Arial" charset="0"/>
                <a:ea typeface="ＭＳ Ｐゴシック" charset="-128"/>
                <a:cs typeface="ＭＳ Ｐゴシック" charset="-128"/>
              </a:rPr>
              <a:t>Schueler</a:t>
            </a:r>
            <a:r>
              <a:rPr lang="de-DE" sz="1200" i="0" kern="1200" dirty="0">
                <a:solidFill>
                  <a:schemeClr val="tx1"/>
                </a:solidFill>
                <a:effectLst/>
                <a:latin typeface="Arial" charset="0"/>
                <a:ea typeface="ＭＳ Ｐゴシック" charset="-128"/>
                <a:cs typeface="ＭＳ Ｐゴシック" charset="-128"/>
              </a:rPr>
              <a:t>-Material/</a:t>
            </a:r>
            <a:r>
              <a:rPr lang="de-DE" sz="1200" i="0" kern="1200" dirty="0" err="1">
                <a:solidFill>
                  <a:schemeClr val="tx1"/>
                </a:solidFill>
                <a:effectLst/>
                <a:latin typeface="Arial" charset="0"/>
                <a:ea typeface="ＭＳ Ｐゴシック" charset="-128"/>
                <a:cs typeface="ＭＳ Ｐゴシック" charset="-128"/>
              </a:rPr>
              <a:t>Sabina_und_Variationen</a:t>
            </a:r>
            <a:r>
              <a:rPr lang="de-DE" sz="1200" i="0" kern="1200" dirty="0">
                <a:solidFill>
                  <a:schemeClr val="tx1"/>
                </a:solidFill>
                <a:effectLst/>
                <a:latin typeface="Arial" charset="0"/>
                <a:ea typeface="ＭＳ Ｐゴシック" charset="-128"/>
                <a:cs typeface="ＭＳ Ｐゴシック" charset="-128"/>
              </a:rPr>
              <a:t>/1_Die_Schnecke_Sabina.pdf </a:t>
            </a:r>
            <a:r>
              <a:rPr lang="de-DE" sz="1200" kern="1200" baseline="0" dirty="0">
                <a:solidFill>
                  <a:schemeClr val="tx1"/>
                </a:solidFill>
                <a:effectLst/>
                <a:latin typeface="Arial" charset="0"/>
                <a:ea typeface="ＭＳ Ｐゴシック" charset="-128"/>
                <a:cs typeface="ＭＳ Ｐゴシック" charset="-128"/>
              </a:rPr>
              <a:t>[15.06.2018]</a:t>
            </a:r>
            <a:endParaRPr lang="de-DE" sz="1200" i="0"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endParaRPr lang="de-DE" sz="1200" kern="1200" dirty="0">
              <a:solidFill>
                <a:schemeClr val="tx1"/>
              </a:solidFill>
              <a:effectLst/>
              <a:latin typeface="Arial" charset="0"/>
              <a:ea typeface="ＭＳ Ｐゴシック" charset="-128"/>
              <a:cs typeface="ＭＳ Ｐゴシック" charset="-128"/>
            </a:endParaRPr>
          </a:p>
        </p:txBody>
      </p:sp>
      <p:sp>
        <p:nvSpPr>
          <p:cNvPr id="4" name="Foliennummernplatzhalter 3"/>
          <p:cNvSpPr>
            <a:spLocks noGrp="1"/>
          </p:cNvSpPr>
          <p:nvPr>
            <p:ph type="sldNum" sz="quarter" idx="10"/>
          </p:nvPr>
        </p:nvSpPr>
        <p:spPr/>
        <p:txBody>
          <a:bodyPr/>
          <a:lstStyle/>
          <a:p>
            <a:fld id="{FAF12454-57A3-5346-8AD1-8A7E704F94A5}" type="slidenum">
              <a:rPr lang="de-DE" smtClean="0"/>
              <a:pPr/>
              <a:t>25</a:t>
            </a:fld>
            <a:endParaRPr lang="de-DE"/>
          </a:p>
        </p:txBody>
      </p:sp>
    </p:spTree>
    <p:extLst>
      <p:ext uri="{BB962C8B-B14F-4D97-AF65-F5344CB8AC3E}">
        <p14:creationId xmlns:p14="http://schemas.microsoft.com/office/powerpoint/2010/main" val="11656848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1" i="0" kern="1200" dirty="0">
                <a:solidFill>
                  <a:schemeClr val="tx1"/>
                </a:solidFill>
                <a:effectLst/>
                <a:latin typeface="Arial" charset="0"/>
                <a:ea typeface="ＭＳ Ｐゴシック" charset="-128"/>
                <a:cs typeface="ＭＳ Ｐゴシック" charset="-128"/>
              </a:rPr>
              <a:t>Hilfen beim Lösen von Sachaufgaben </a:t>
            </a:r>
          </a:p>
          <a:p>
            <a:endParaRPr lang="de-DE"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Quelle: https://</a:t>
            </a:r>
            <a:r>
              <a:rPr lang="de-DE" dirty="0" err="1"/>
              <a:t>pikas.dzlm.de</a:t>
            </a:r>
            <a:r>
              <a:rPr lang="de-DE" dirty="0"/>
              <a:t>/</a:t>
            </a:r>
            <a:r>
              <a:rPr lang="de-DE" dirty="0" err="1"/>
              <a:t>pikasfiles</a:t>
            </a:r>
            <a:r>
              <a:rPr lang="de-DE" dirty="0"/>
              <a:t>/</a:t>
            </a:r>
            <a:r>
              <a:rPr lang="de-DE" dirty="0" err="1"/>
              <a:t>uploads</a:t>
            </a:r>
            <a:r>
              <a:rPr lang="de-DE" dirty="0"/>
              <a:t>/</a:t>
            </a:r>
            <a:r>
              <a:rPr lang="de-DE" dirty="0" err="1"/>
              <a:t>upload</a:t>
            </a:r>
            <a:r>
              <a:rPr lang="de-DE" dirty="0"/>
              <a:t>/Material/Haus_7_-_Gute_-_Aufgaben/UM/Sachrechenprobleme/</a:t>
            </a:r>
            <a:r>
              <a:rPr lang="de-DE" dirty="0" err="1"/>
              <a:t>Schueler</a:t>
            </a:r>
            <a:r>
              <a:rPr lang="de-DE" dirty="0"/>
              <a:t>-Material/</a:t>
            </a:r>
            <a:r>
              <a:rPr lang="de-DE" dirty="0" err="1"/>
              <a:t>Sabina_und_Variationen</a:t>
            </a:r>
            <a:r>
              <a:rPr lang="de-DE" dirty="0"/>
              <a:t>/1_Die_Schnecke_Sabina.pdf </a:t>
            </a:r>
            <a:r>
              <a:rPr lang="de-DE" sz="1200" kern="1200" baseline="0" dirty="0">
                <a:solidFill>
                  <a:schemeClr val="tx1"/>
                </a:solidFill>
                <a:effectLst/>
                <a:latin typeface="Arial" charset="0"/>
                <a:ea typeface="ＭＳ Ｐゴシック" charset="-128"/>
                <a:cs typeface="ＭＳ Ｐゴシック" charset="-128"/>
              </a:rPr>
              <a:t>[15.06.2018]</a:t>
            </a:r>
            <a:endParaRPr lang="de-DE" dirty="0"/>
          </a:p>
          <a:p>
            <a:endParaRPr lang="de-DE" dirty="0"/>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endParaRPr lang="de-DE" sz="1200" kern="1200" dirty="0">
              <a:solidFill>
                <a:schemeClr val="tx1"/>
              </a:solidFill>
              <a:effectLst/>
              <a:latin typeface="Arial" charset="0"/>
              <a:ea typeface="ＭＳ Ｐゴシック" charset="-128"/>
              <a:cs typeface="ＭＳ Ｐゴシック" charset="-128"/>
            </a:endParaRPr>
          </a:p>
        </p:txBody>
      </p:sp>
      <p:sp>
        <p:nvSpPr>
          <p:cNvPr id="4" name="Foliennummernplatzhalter 3"/>
          <p:cNvSpPr>
            <a:spLocks noGrp="1"/>
          </p:cNvSpPr>
          <p:nvPr>
            <p:ph type="sldNum" sz="quarter" idx="10"/>
          </p:nvPr>
        </p:nvSpPr>
        <p:spPr/>
        <p:txBody>
          <a:bodyPr/>
          <a:lstStyle/>
          <a:p>
            <a:fld id="{FAF12454-57A3-5346-8AD1-8A7E704F94A5}" type="slidenum">
              <a:rPr lang="de-DE" smtClean="0"/>
              <a:pPr/>
              <a:t>26</a:t>
            </a:fld>
            <a:endParaRPr lang="de-DE"/>
          </a:p>
        </p:txBody>
      </p:sp>
    </p:spTree>
    <p:extLst>
      <p:ext uri="{BB962C8B-B14F-4D97-AF65-F5344CB8AC3E}">
        <p14:creationId xmlns:p14="http://schemas.microsoft.com/office/powerpoint/2010/main" val="28089343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1" i="0" kern="1200" dirty="0">
                <a:solidFill>
                  <a:schemeClr val="tx1"/>
                </a:solidFill>
                <a:effectLst/>
                <a:latin typeface="Arial" charset="0"/>
                <a:ea typeface="ＭＳ Ｐゴシック" charset="-128"/>
                <a:cs typeface="ＭＳ Ｐゴシック" charset="-128"/>
              </a:rPr>
              <a:t>Hilfen beim Lösen von Sachaufgaben </a:t>
            </a: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Methodische Hinweise</a:t>
            </a:r>
            <a:endParaRPr lang="de-DE" dirty="0"/>
          </a:p>
          <a:p>
            <a:r>
              <a:rPr lang="de-DE" dirty="0"/>
              <a:t>Die Eignung der vorgestellten Unterstützungsangebote kann gemeinsam mit den Teilnehmenden diskutiert werden. </a:t>
            </a:r>
          </a:p>
          <a:p>
            <a:endParaRPr lang="de-DE" dirty="0"/>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r>
              <a:rPr lang="de-DE" dirty="0">
                <a:effectLst/>
              </a:rPr>
              <a:t> </a:t>
            </a:r>
            <a:endParaRPr lang="de-DE" sz="1200" b="0" i="0" kern="1200" dirty="0">
              <a:solidFill>
                <a:schemeClr val="tx1"/>
              </a:solidFill>
              <a:effectLst/>
              <a:latin typeface="Calibri Normal" charset="0"/>
              <a:ea typeface="ＭＳ Ｐゴシック" charset="-128"/>
              <a:cs typeface="ＭＳ Ｐゴシック" charset="-128"/>
            </a:endParaRPr>
          </a:p>
          <a:p>
            <a:endParaRPr lang="de-DE" dirty="0"/>
          </a:p>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27</a:t>
            </a:fld>
            <a:endParaRPr lang="de-DE"/>
          </a:p>
        </p:txBody>
      </p:sp>
    </p:spTree>
    <p:extLst>
      <p:ext uri="{BB962C8B-B14F-4D97-AF65-F5344CB8AC3E}">
        <p14:creationId xmlns:p14="http://schemas.microsoft.com/office/powerpoint/2010/main" val="34170458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sz="1200" b="1" dirty="0"/>
              <a:t>Hilfen beim Lösen von Sachaufgaben (vgl. u.</a:t>
            </a:r>
            <a:r>
              <a:rPr lang="de-DE" sz="1200" b="1" baseline="0" dirty="0"/>
              <a:t> a. Scherer &amp; Moser Opitz 2010; Franke &amp; </a:t>
            </a:r>
            <a:r>
              <a:rPr lang="de-DE" sz="1200" b="1" baseline="0" dirty="0" err="1"/>
              <a:t>Ruwisch</a:t>
            </a:r>
            <a:r>
              <a:rPr lang="de-DE" sz="1200" b="1" baseline="0" dirty="0"/>
              <a:t> 2010):</a:t>
            </a:r>
            <a:r>
              <a:rPr lang="de-DE" sz="1200" b="1" i="0" kern="1200" dirty="0">
                <a:solidFill>
                  <a:schemeClr val="tx1"/>
                </a:solidFill>
                <a:effectLst/>
                <a:latin typeface="Arial" charset="0"/>
                <a:ea typeface="ＭＳ Ｐゴシック" charset="-128"/>
                <a:cs typeface="ＭＳ Ｐゴシック" charset="-128"/>
              </a:rPr>
              <a:t> </a:t>
            </a: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Methodische Hinweise</a:t>
            </a:r>
            <a:endParaRPr lang="de-DE" dirty="0"/>
          </a:p>
          <a:p>
            <a:r>
              <a:rPr lang="de-DE" dirty="0"/>
              <a:t>Die nachfolgende Tabelle greift typische Schwierigkeiten und Fehler beim Sachrechnen zusammenfassend auf. Zudem werden Vorschläge und Hilfen angeboten, wie den jeweiligen Problematiken begegnet werden kann. </a:t>
            </a:r>
            <a:endParaRPr lang="de-DE" sz="1200" i="1" kern="1200" dirty="0">
              <a:solidFill>
                <a:schemeClr val="tx1"/>
              </a:solidFill>
              <a:effectLst/>
              <a:latin typeface="Ari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de-DE" sz="1200" i="1" kern="1200" dirty="0">
              <a:solidFill>
                <a:schemeClr val="tx1"/>
              </a:solidFill>
              <a:effectLst/>
              <a:latin typeface="Ari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i="1" kern="1200" dirty="0">
                <a:solidFill>
                  <a:schemeClr val="tx1"/>
                </a:solidFill>
                <a:effectLst/>
                <a:latin typeface="Arial" charset="0"/>
                <a:ea typeface="ＭＳ Ｐゴシック" charset="-128"/>
                <a:cs typeface="ＭＳ Ｐゴシック" charset="-128"/>
              </a:rPr>
              <a:t>Fachliche/fachdidaktische Hinweise</a:t>
            </a:r>
            <a:endParaRPr lang="de-DE" sz="1200" b="1" i="0" kern="1200" dirty="0">
              <a:solidFill>
                <a:schemeClr val="tx1"/>
              </a:solidFill>
              <a:effectLst/>
              <a:latin typeface="Calibri Normal" charset="0"/>
              <a:ea typeface="ＭＳ Ｐゴシック" charset="-128"/>
              <a:cs typeface="ＭＳ Ｐゴシック" charset="-128"/>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de-DE" sz="1200" dirty="0">
                <a:latin typeface="Calibri" charset="0"/>
                <a:ea typeface="Calibri" charset="0"/>
                <a:cs typeface="Calibri" charset="0"/>
              </a:rPr>
              <a:t>Orientierung an </a:t>
            </a:r>
            <a:r>
              <a:rPr lang="de-DE" sz="1200" u="sng" dirty="0">
                <a:latin typeface="Calibri" charset="0"/>
                <a:ea typeface="Calibri" charset="0"/>
                <a:cs typeface="Calibri" charset="0"/>
              </a:rPr>
              <a:t>Oberflächenmerkmalen:</a:t>
            </a:r>
            <a:r>
              <a:rPr lang="de-DE" sz="1200" u="none" dirty="0">
                <a:latin typeface="Calibri" charset="0"/>
                <a:ea typeface="Calibri" charset="0"/>
                <a:cs typeface="Calibri" charset="0"/>
              </a:rPr>
              <a:t> </a:t>
            </a:r>
            <a:r>
              <a:rPr lang="de-DE" sz="1200" u="none" dirty="0">
                <a:latin typeface="Calibri" charset="0"/>
                <a:cs typeface="Calibri" charset="0"/>
                <a:sym typeface="Wingdings" pitchFamily="2" charset="2"/>
              </a:rPr>
              <a:t> </a:t>
            </a:r>
            <a:r>
              <a:rPr lang="de-DE" dirty="0"/>
              <a:t>Fehler tauchen auf, bevor überhaupt mathematisch modelliert wird!</a:t>
            </a:r>
          </a:p>
          <a:p>
            <a:pPr marL="0" marR="0" indent="0" algn="l" defTabSz="914400" rtl="0" eaLnBrk="1" fontAlgn="base" latinLnBrk="0" hangingPunct="1">
              <a:lnSpc>
                <a:spcPct val="100000"/>
              </a:lnSpc>
              <a:spcBef>
                <a:spcPct val="30000"/>
              </a:spcBef>
              <a:spcAft>
                <a:spcPct val="0"/>
              </a:spcAft>
              <a:buClrTx/>
              <a:buSzTx/>
              <a:buFontTx/>
              <a:buNone/>
              <a:tabLst/>
              <a:defRPr/>
            </a:pPr>
            <a:endParaRPr lang="de-DE" sz="1200" u="none" dirty="0">
              <a:latin typeface="Calibri" charset="0"/>
              <a:ea typeface="Calibri" charset="0"/>
              <a:cs typeface="Calibri" charset="0"/>
            </a:endParaRPr>
          </a:p>
          <a:p>
            <a:pPr algn="l" defTabSz="457200">
              <a:lnSpc>
                <a:spcPct val="115000"/>
              </a:lnSpc>
              <a:spcBef>
                <a:spcPts val="1000"/>
              </a:spcBef>
              <a:defRPr sz="1600">
                <a:uFillTx/>
                <a:latin typeface="+mn-lt"/>
                <a:ea typeface="+mn-ea"/>
                <a:cs typeface="+mn-cs"/>
              </a:defRPr>
            </a:pPr>
            <a:r>
              <a:rPr lang="de-DE" sz="1200" dirty="0">
                <a:latin typeface="Calibri" charset="0"/>
                <a:ea typeface="Calibri" charset="0"/>
                <a:cs typeface="Calibri" charset="0"/>
              </a:rPr>
              <a:t>(z.B. sprachliche Ebene, nur Zahlen beachten und in Beziehung setzen)</a:t>
            </a:r>
          </a:p>
          <a:p>
            <a:pPr marL="241300" indent="-228600" algn="l" defTabSz="457200">
              <a:lnSpc>
                <a:spcPct val="115000"/>
              </a:lnSpc>
              <a:spcBef>
                <a:spcPts val="1000"/>
              </a:spcBef>
              <a:buSzPct val="100000"/>
              <a:buChar char="•"/>
              <a:defRPr sz="1600">
                <a:uFillTx/>
                <a:latin typeface="+mn-lt"/>
                <a:ea typeface="+mn-ea"/>
                <a:cs typeface="+mn-cs"/>
              </a:defRPr>
            </a:pPr>
            <a:r>
              <a:rPr lang="de-DE" sz="1200" dirty="0">
                <a:latin typeface="Calibri" charset="0"/>
                <a:ea typeface="Calibri" charset="0"/>
                <a:cs typeface="Calibri" charset="0"/>
              </a:rPr>
              <a:t>Orientierung an Zahlen (Verhältnis der Zahlen lässt Rückschluss auf Operation zu: kleine Zahl von großer Zahl subtrahieren)</a:t>
            </a:r>
          </a:p>
          <a:p>
            <a:pPr marL="241300" indent="-228600" algn="l" defTabSz="457200">
              <a:lnSpc>
                <a:spcPct val="115000"/>
              </a:lnSpc>
              <a:spcBef>
                <a:spcPts val="1000"/>
              </a:spcBef>
              <a:buSzPct val="100000"/>
              <a:buChar char="•"/>
              <a:defRPr sz="1600">
                <a:uFillTx/>
                <a:latin typeface="+mn-lt"/>
                <a:ea typeface="+mn-ea"/>
                <a:cs typeface="+mn-cs"/>
              </a:defRPr>
            </a:pPr>
            <a:r>
              <a:rPr lang="de-DE" sz="1200" dirty="0">
                <a:latin typeface="Calibri" charset="0"/>
                <a:ea typeface="Calibri" charset="0"/>
                <a:cs typeface="Calibri" charset="0"/>
              </a:rPr>
              <a:t>Orientierung an Signalwörtern (gewinnen, mehr als), ohne auf den Kontext zu achten</a:t>
            </a:r>
          </a:p>
          <a:p>
            <a:pPr marL="241300" indent="-228600" algn="l" defTabSz="457200">
              <a:lnSpc>
                <a:spcPct val="115000"/>
              </a:lnSpc>
              <a:spcBef>
                <a:spcPts val="1000"/>
              </a:spcBef>
              <a:buSzPct val="100000"/>
              <a:buChar char="•"/>
              <a:defRPr sz="1600">
                <a:uFillTx/>
                <a:latin typeface="+mn-lt"/>
                <a:ea typeface="+mn-ea"/>
                <a:cs typeface="+mn-cs"/>
              </a:defRPr>
            </a:pPr>
            <a:r>
              <a:rPr lang="de-DE" sz="1200" dirty="0">
                <a:latin typeface="Calibri" charset="0"/>
                <a:ea typeface="Calibri" charset="0"/>
                <a:cs typeface="Calibri" charset="0"/>
              </a:rPr>
              <a:t>Orientierung am unterrichtlichen Kontext (wenn die Subtraktion gerade behandelt wird, wird auch bei den Sachaufgaben subtrahiert)</a:t>
            </a: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r>
              <a:rPr lang="de-DE" dirty="0">
                <a:effectLst/>
              </a:rPr>
              <a:t> </a:t>
            </a:r>
            <a:endParaRPr lang="de-DE" sz="1200" b="0" i="0" kern="1200" dirty="0">
              <a:solidFill>
                <a:schemeClr val="tx1"/>
              </a:solidFill>
              <a:effectLst/>
              <a:latin typeface="Calibri Normal" charset="0"/>
              <a:ea typeface="ＭＳ Ｐゴシック" charset="-128"/>
              <a:cs typeface="ＭＳ Ｐゴシック" charset="-128"/>
            </a:endParaRP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28</a:t>
            </a:fld>
            <a:endParaRPr lang="de-DE"/>
          </a:p>
        </p:txBody>
      </p:sp>
    </p:spTree>
    <p:extLst>
      <p:ext uri="{BB962C8B-B14F-4D97-AF65-F5344CB8AC3E}">
        <p14:creationId xmlns:p14="http://schemas.microsoft.com/office/powerpoint/2010/main" val="4227553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sz="1200" b="1" dirty="0"/>
              <a:t>Hilfen beim Lösen von Sachaufgaben (vgl. u.</a:t>
            </a:r>
            <a:r>
              <a:rPr lang="de-DE" sz="1200" b="1" baseline="0" dirty="0"/>
              <a:t> a. Scherer &amp; Moser Opitz 2010; Franke &amp; </a:t>
            </a:r>
            <a:r>
              <a:rPr lang="de-DE" sz="1200" b="1" baseline="0" dirty="0" err="1"/>
              <a:t>Ruwisch</a:t>
            </a:r>
            <a:r>
              <a:rPr lang="de-DE" sz="1200" b="1" baseline="0" dirty="0"/>
              <a:t> 2010):</a:t>
            </a:r>
            <a:endParaRPr lang="de-DE" sz="1200" b="1" i="0"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Methodische Hinweise</a:t>
            </a:r>
            <a:endParaRPr lang="de-DE" dirty="0"/>
          </a:p>
          <a:p>
            <a:r>
              <a:rPr lang="de-DE" dirty="0"/>
              <a:t>Die nachfolgende Tabelle greift typische Schwierigkeiten und Fehler beim Sachrechnen zusammenfassend auf. Zudem werden Vorschläge und Hilfen angeboten, wie den jeweiligen Problematiken begegnet werden kann. </a:t>
            </a:r>
            <a:endParaRPr lang="de-DE" sz="1200" i="1" kern="1200" dirty="0">
              <a:solidFill>
                <a:schemeClr val="tx1"/>
              </a:solidFill>
              <a:effectLst/>
              <a:latin typeface="Ari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de-DE" sz="1200" i="1" kern="1200" dirty="0">
              <a:solidFill>
                <a:schemeClr val="tx1"/>
              </a:solidFill>
              <a:effectLst/>
              <a:latin typeface="Ari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i="1" kern="1200" dirty="0">
                <a:solidFill>
                  <a:schemeClr val="tx1"/>
                </a:solidFill>
                <a:effectLst/>
                <a:latin typeface="Arial" charset="0"/>
                <a:ea typeface="ＭＳ Ｐゴシック" charset="-128"/>
                <a:cs typeface="ＭＳ Ｐゴシック" charset="-128"/>
              </a:rPr>
              <a:t>Fachliche/fachdidaktische Hinweise</a:t>
            </a:r>
            <a:endParaRPr lang="de-DE" sz="1200" b="1" i="0" kern="1200" dirty="0">
              <a:solidFill>
                <a:schemeClr val="tx1"/>
              </a:solidFill>
              <a:effectLst/>
              <a:latin typeface="Calibri Norm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dirty="0">
                <a:latin typeface="Calibri" charset="0"/>
                <a:ea typeface="Calibri" charset="0"/>
                <a:cs typeface="Calibri" charset="0"/>
              </a:rPr>
              <a:t>Fehlerursachen </a:t>
            </a:r>
            <a:r>
              <a:rPr lang="de-DE" sz="1200" u="sng" dirty="0">
                <a:latin typeface="Calibri" charset="0"/>
                <a:ea typeface="Calibri" charset="0"/>
                <a:cs typeface="Calibri" charset="0"/>
              </a:rPr>
              <a:t>beim Modellieren</a:t>
            </a:r>
            <a:r>
              <a:rPr lang="de-DE" sz="1200" u="none" dirty="0">
                <a:latin typeface="Calibri" charset="0"/>
                <a:ea typeface="Calibri" charset="0"/>
                <a:cs typeface="Calibri" charset="0"/>
              </a:rPr>
              <a:t>: </a:t>
            </a:r>
            <a:r>
              <a:rPr lang="de-DE" dirty="0"/>
              <a:t>Hier werden fehlerhaft Modelle gebildet; und wiederum falsch verarbeitet.</a:t>
            </a:r>
          </a:p>
          <a:p>
            <a:pPr algn="l" defTabSz="457200">
              <a:lnSpc>
                <a:spcPct val="115000"/>
              </a:lnSpc>
              <a:spcBef>
                <a:spcPts val="800"/>
              </a:spcBef>
              <a:defRPr sz="1600">
                <a:uFillTx/>
                <a:latin typeface="+mn-lt"/>
                <a:ea typeface="+mn-ea"/>
                <a:cs typeface="+mn-cs"/>
              </a:defRPr>
            </a:pPr>
            <a:r>
              <a:rPr lang="de-DE" sz="1200" dirty="0">
                <a:latin typeface="Calibri" charset="0"/>
                <a:ea typeface="Calibri" charset="0"/>
                <a:cs typeface="Calibri" charset="0"/>
              </a:rPr>
              <a:t>Situationsmodell, mathematisches Modell, Überprüfung des Ergebnisses)</a:t>
            </a:r>
          </a:p>
          <a:p>
            <a:pPr marL="270509" indent="-228600" algn="l" defTabSz="457200">
              <a:lnSpc>
                <a:spcPct val="115000"/>
              </a:lnSpc>
              <a:spcBef>
                <a:spcPts val="800"/>
              </a:spcBef>
              <a:defRPr sz="1600">
                <a:uFillTx/>
                <a:latin typeface="+mn-lt"/>
                <a:ea typeface="+mn-ea"/>
                <a:cs typeface="+mn-cs"/>
              </a:defRPr>
            </a:pPr>
            <a:r>
              <a:rPr lang="de-DE" sz="1200" dirty="0">
                <a:latin typeface="Calibri" charset="0"/>
                <a:ea typeface="Calibri" charset="0"/>
                <a:cs typeface="Calibri" charset="0"/>
              </a:rPr>
              <a:t>•	Fehler beim Aufbau eines Situationsmodells (Text anders interpretiert als erwartet, z.B. zeitlicher Ablauf einer Handlung)</a:t>
            </a:r>
          </a:p>
          <a:p>
            <a:pPr marL="270509" indent="-228600" algn="l" defTabSz="457200">
              <a:lnSpc>
                <a:spcPct val="115000"/>
              </a:lnSpc>
              <a:spcBef>
                <a:spcPts val="800"/>
              </a:spcBef>
              <a:defRPr sz="1600">
                <a:uFillTx/>
                <a:latin typeface="+mn-lt"/>
                <a:ea typeface="+mn-ea"/>
                <a:cs typeface="+mn-cs"/>
              </a:defRPr>
            </a:pPr>
            <a:r>
              <a:rPr lang="de-DE" sz="1200" dirty="0">
                <a:latin typeface="Calibri" charset="0"/>
                <a:ea typeface="Calibri" charset="0"/>
                <a:cs typeface="Calibri" charset="0"/>
              </a:rPr>
              <a:t>•	Fehler beim Überführen vom Situationsmodell ins mathematische Modell (z.B. durch isolierte Betrachtung von Informationen; Text der Reihe nach „übersetzen“, Reihenfolge im Text anders als im mathematischen Modell)</a:t>
            </a:r>
          </a:p>
          <a:p>
            <a:pPr marL="270509" indent="-228600" algn="l" defTabSz="457200">
              <a:lnSpc>
                <a:spcPct val="115000"/>
              </a:lnSpc>
              <a:spcBef>
                <a:spcPts val="800"/>
              </a:spcBef>
              <a:defRPr sz="1600">
                <a:uFillTx/>
                <a:latin typeface="+mn-lt"/>
                <a:ea typeface="+mn-ea"/>
                <a:cs typeface="+mn-cs"/>
              </a:defRPr>
            </a:pPr>
            <a:r>
              <a:rPr lang="de-DE" sz="1200" dirty="0">
                <a:latin typeface="Calibri" charset="0"/>
                <a:ea typeface="Calibri" charset="0"/>
                <a:cs typeface="Calibri" charset="0"/>
              </a:rPr>
              <a:t>•	Fehler bei der Deutung der mathematischen Ergebnisse </a:t>
            </a:r>
          </a:p>
          <a:p>
            <a:pPr marL="268922" indent="-214312" algn="l" defTabSz="457200">
              <a:lnSpc>
                <a:spcPct val="115000"/>
              </a:lnSpc>
              <a:spcBef>
                <a:spcPts val="1000"/>
              </a:spcBef>
              <a:buSzPct val="100000"/>
              <a:buChar char="•"/>
              <a:defRPr sz="1600">
                <a:uFillTx/>
                <a:latin typeface="+mn-lt"/>
                <a:ea typeface="+mn-ea"/>
                <a:cs typeface="+mn-cs"/>
              </a:defRPr>
            </a:pPr>
            <a:r>
              <a:rPr lang="de-DE" sz="1200" dirty="0">
                <a:latin typeface="Calibri" charset="0"/>
                <a:ea typeface="Calibri" charset="0"/>
                <a:cs typeface="Calibri" charset="0"/>
              </a:rPr>
              <a:t>Lösung wird nicht mehr überprüft</a:t>
            </a: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r>
              <a:rPr lang="de-DE" dirty="0">
                <a:effectLst/>
              </a:rPr>
              <a:t> </a:t>
            </a:r>
            <a:endParaRPr lang="de-DE" sz="1200" b="0" i="0" kern="1200" dirty="0">
              <a:solidFill>
                <a:schemeClr val="tx1"/>
              </a:solidFill>
              <a:effectLst/>
              <a:latin typeface="Calibri Normal" charset="0"/>
              <a:ea typeface="ＭＳ Ｐゴシック" charset="-128"/>
              <a:cs typeface="ＭＳ Ｐゴシック" charset="-128"/>
            </a:endParaRPr>
          </a:p>
          <a:p>
            <a:endParaRPr lang="de-DE" dirty="0"/>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29</a:t>
            </a:fld>
            <a:endParaRPr lang="de-DE"/>
          </a:p>
        </p:txBody>
      </p:sp>
    </p:spTree>
    <p:extLst>
      <p:ext uri="{BB962C8B-B14F-4D97-AF65-F5344CB8AC3E}">
        <p14:creationId xmlns:p14="http://schemas.microsoft.com/office/powerpoint/2010/main" val="137297745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sz="1200" b="1" dirty="0"/>
              <a:t>Hilfen beim Lösen von Sachaufgaben (vgl. u.</a:t>
            </a:r>
            <a:r>
              <a:rPr lang="de-DE" sz="1200" b="1" baseline="0" dirty="0"/>
              <a:t> a. Scherer &amp; Moser Opitz 2010; Franke &amp; </a:t>
            </a:r>
            <a:r>
              <a:rPr lang="de-DE" sz="1200" b="1" baseline="0" dirty="0" err="1"/>
              <a:t>Ruwisch</a:t>
            </a:r>
            <a:r>
              <a:rPr lang="de-DE" sz="1200" b="1" baseline="0" dirty="0"/>
              <a:t> 2010):</a:t>
            </a:r>
            <a:endParaRPr lang="de-DE" sz="1200" b="1" i="1"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Methodische Hinweise</a:t>
            </a:r>
            <a:endParaRPr lang="de-DE" dirty="0"/>
          </a:p>
          <a:p>
            <a:r>
              <a:rPr lang="de-DE" dirty="0"/>
              <a:t>Die nachfolgende Tabelle greift typische Schwierigkeiten und Fehler beim Sachrechnen zusammenfassend auf. Zudem werden Vorschläge und Hilfen angeboten, wie den jeweiligen Problematiken begegnet werden kann. </a:t>
            </a:r>
            <a:endParaRPr lang="de-DE" sz="1200" i="1" kern="1200" dirty="0">
              <a:solidFill>
                <a:schemeClr val="tx1"/>
              </a:solidFill>
              <a:effectLst/>
              <a:latin typeface="Ari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de-DE" sz="1200" i="1" kern="1200" dirty="0">
              <a:solidFill>
                <a:schemeClr val="tx1"/>
              </a:solidFill>
              <a:effectLst/>
              <a:latin typeface="Ari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i="1" kern="1200" dirty="0">
                <a:solidFill>
                  <a:schemeClr val="tx1"/>
                </a:solidFill>
                <a:effectLst/>
                <a:latin typeface="Arial" charset="0"/>
                <a:ea typeface="ＭＳ Ｐゴシック" charset="-128"/>
                <a:cs typeface="ＭＳ Ｐゴシック" charset="-128"/>
              </a:rPr>
              <a:t>Fachliche/fachdidaktische Hinweise</a:t>
            </a:r>
            <a:endParaRPr lang="de-DE" sz="1200" b="1" i="0" kern="1200" dirty="0">
              <a:solidFill>
                <a:schemeClr val="tx1"/>
              </a:solidFill>
              <a:effectLst/>
              <a:latin typeface="Calibri Norm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u="sng" dirty="0">
                <a:latin typeface="Calibri" charset="0"/>
                <a:ea typeface="Calibri" charset="0"/>
                <a:cs typeface="Calibri" charset="0"/>
              </a:rPr>
              <a:t>Unterrichtlicher Kontext</a:t>
            </a:r>
            <a:r>
              <a:rPr lang="de-DE" sz="1200" u="none" dirty="0">
                <a:latin typeface="Calibri" charset="0"/>
                <a:ea typeface="Calibri" charset="0"/>
                <a:cs typeface="Calibri" charset="0"/>
              </a:rPr>
              <a:t>: </a:t>
            </a:r>
            <a:r>
              <a:rPr lang="de-DE" dirty="0"/>
              <a:t>Hier kommt es zu einer Kombination aus Fehlern vor dem und bei</a:t>
            </a:r>
            <a:r>
              <a:rPr lang="de-DE" baseline="0" dirty="0"/>
              <a:t> dem</a:t>
            </a:r>
            <a:r>
              <a:rPr lang="de-DE" dirty="0"/>
              <a:t> Bilden eines Modells.</a:t>
            </a: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r>
              <a:rPr lang="de-DE" dirty="0">
                <a:effectLst/>
              </a:rPr>
              <a:t> </a:t>
            </a:r>
            <a:endParaRPr lang="de-DE" sz="1200" b="0" i="0" kern="1200" dirty="0">
              <a:solidFill>
                <a:schemeClr val="tx1"/>
              </a:solidFill>
              <a:effectLst/>
              <a:latin typeface="Calibri Normal" charset="0"/>
              <a:ea typeface="ＭＳ Ｐゴシック" charset="-128"/>
              <a:cs typeface="ＭＳ Ｐゴシック" charset="-128"/>
            </a:endParaRPr>
          </a:p>
        </p:txBody>
      </p:sp>
      <p:sp>
        <p:nvSpPr>
          <p:cNvPr id="4" name="Foliennummernplatzhalter 3"/>
          <p:cNvSpPr>
            <a:spLocks noGrp="1"/>
          </p:cNvSpPr>
          <p:nvPr>
            <p:ph type="sldNum" sz="quarter" idx="10"/>
          </p:nvPr>
        </p:nvSpPr>
        <p:spPr/>
        <p:txBody>
          <a:bodyPr/>
          <a:lstStyle/>
          <a:p>
            <a:fld id="{FAF12454-57A3-5346-8AD1-8A7E704F94A5}" type="slidenum">
              <a:rPr lang="de-DE" smtClean="0"/>
              <a:pPr/>
              <a:t>30</a:t>
            </a:fld>
            <a:endParaRPr lang="de-DE"/>
          </a:p>
        </p:txBody>
      </p:sp>
    </p:spTree>
    <p:extLst>
      <p:ext uri="{BB962C8B-B14F-4D97-AF65-F5344CB8AC3E}">
        <p14:creationId xmlns:p14="http://schemas.microsoft.com/office/powerpoint/2010/main" val="9202991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3</a:t>
            </a:fld>
            <a:endParaRPr lang="de-DE"/>
          </a:p>
        </p:txBody>
      </p:sp>
    </p:spTree>
    <p:extLst>
      <p:ext uri="{BB962C8B-B14F-4D97-AF65-F5344CB8AC3E}">
        <p14:creationId xmlns:p14="http://schemas.microsoft.com/office/powerpoint/2010/main" val="21101166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1" kern="1200" dirty="0">
                <a:solidFill>
                  <a:schemeClr val="tx1"/>
                </a:solidFill>
                <a:effectLst/>
                <a:latin typeface="Arial" charset="0"/>
                <a:ea typeface="ＭＳ Ｐゴシック" charset="-128"/>
                <a:cs typeface="ＭＳ Ｐゴシック" charset="-128"/>
              </a:rPr>
              <a:t>Gliederung</a:t>
            </a:r>
            <a:endParaRPr lang="de-DE" sz="1200"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Methodische Hinweise</a:t>
            </a:r>
            <a:endParaRPr lang="de-DE" sz="1200" kern="1200" dirty="0">
              <a:solidFill>
                <a:schemeClr val="tx1"/>
              </a:solidFill>
              <a:effectLst/>
              <a:latin typeface="Arial" charset="0"/>
              <a:ea typeface="ＭＳ Ｐゴシック" charset="-128"/>
              <a:cs typeface="ＭＳ Ｐゴシック" charset="-128"/>
            </a:endParaRPr>
          </a:p>
          <a:p>
            <a:r>
              <a:rPr lang="de-DE" sz="1200" kern="1200" dirty="0">
                <a:solidFill>
                  <a:schemeClr val="tx1"/>
                </a:solidFill>
                <a:effectLst/>
                <a:latin typeface="Arial" charset="0"/>
                <a:ea typeface="ＭＳ Ｐゴシック" charset="-128"/>
                <a:cs typeface="ＭＳ Ｐゴシック" charset="-128"/>
              </a:rPr>
              <a:t>Die einzelnen Themen des Schwerpunktes</a:t>
            </a:r>
            <a:r>
              <a:rPr lang="de-DE" sz="1200" kern="1200" baseline="0" dirty="0">
                <a:solidFill>
                  <a:schemeClr val="tx1"/>
                </a:solidFill>
                <a:effectLst/>
                <a:latin typeface="Arial" charset="0"/>
                <a:ea typeface="ＭＳ Ｐゴシック" charset="-128"/>
                <a:cs typeface="ＭＳ Ｐゴシック" charset="-128"/>
              </a:rPr>
              <a:t> Sachrechnen sollen</a:t>
            </a:r>
            <a:r>
              <a:rPr lang="de-DE" sz="1200" kern="1200" dirty="0">
                <a:solidFill>
                  <a:schemeClr val="tx1"/>
                </a:solidFill>
                <a:effectLst/>
                <a:latin typeface="Arial" charset="0"/>
                <a:ea typeface="ＭＳ Ｐゴシック" charset="-128"/>
                <a:cs typeface="ＭＳ Ｐゴシック" charset="-128"/>
              </a:rPr>
              <a:t> den Teilnehmenden anhand der Folie transparent gemacht werden.</a:t>
            </a:r>
          </a:p>
          <a:p>
            <a:endParaRPr lang="de-DE" sz="1200" b="0" i="0" kern="1200" dirty="0">
              <a:solidFill>
                <a:schemeClr val="tx1"/>
              </a:solidFill>
              <a:effectLst/>
              <a:latin typeface="Arial" charset="0"/>
              <a:ea typeface="ＭＳ Ｐゴシック" charset="-128"/>
            </a:endParaRPr>
          </a:p>
          <a:p>
            <a:r>
              <a:rPr lang="de-DE" b="0" i="1" dirty="0"/>
              <a:t>Strukturelle Hinweise </a:t>
            </a:r>
          </a:p>
          <a:p>
            <a:pPr marL="0" marR="0" lvl="0" indent="0" algn="l" defTabSz="914400" rtl="0" eaLnBrk="1" fontAlgn="base" latinLnBrk="0" hangingPunct="1">
              <a:lnSpc>
                <a:spcPct val="100000"/>
              </a:lnSpc>
              <a:spcBef>
                <a:spcPct val="30000"/>
              </a:spcBef>
              <a:spcAft>
                <a:spcPct val="0"/>
              </a:spcAft>
              <a:buClrTx/>
              <a:buSzTx/>
              <a:buFontTx/>
              <a:buNone/>
              <a:tabLst/>
              <a:defRPr/>
            </a:pPr>
            <a:r>
              <a:rPr lang="de-DE" b="0" dirty="0"/>
              <a:t>Folien 31-34</a:t>
            </a:r>
            <a:r>
              <a:rPr lang="de-DE" b="0" dirty="0">
                <a:effectLst/>
              </a:rPr>
              <a:t>: Vortrag zur Gestaltung des Sachrechnens (10 min)</a:t>
            </a:r>
          </a:p>
          <a:p>
            <a:pPr marL="1085850" marR="0" lvl="2"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de-DE" b="0" dirty="0">
                <a:effectLst/>
              </a:rPr>
              <a:t>Sachrechnen in allen Jahrgangsstufen</a:t>
            </a:r>
          </a:p>
          <a:p>
            <a:pPr marL="1085850" marR="0" lvl="2"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de-DE" b="0" dirty="0">
                <a:effectLst/>
              </a:rPr>
              <a:t>Sinnstiftende Lernanlässe</a:t>
            </a:r>
          </a:p>
          <a:p>
            <a:pPr marL="1085850" marR="0" lvl="2"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de-DE" b="0" dirty="0">
                <a:effectLst/>
              </a:rPr>
              <a:t>Sachrechnen offen gestalten </a:t>
            </a:r>
            <a:endParaRPr lang="de-DE" sz="1200" i="1"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r>
              <a:rPr lang="de-DE" sz="800" dirty="0">
                <a:effectLst/>
              </a:rPr>
              <a:t> </a:t>
            </a:r>
            <a:endParaRPr lang="de-DE" sz="800"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31</a:t>
            </a:fld>
            <a:endParaRPr lang="de-DE"/>
          </a:p>
        </p:txBody>
      </p:sp>
    </p:spTree>
    <p:extLst>
      <p:ext uri="{BB962C8B-B14F-4D97-AF65-F5344CB8AC3E}">
        <p14:creationId xmlns:p14="http://schemas.microsoft.com/office/powerpoint/2010/main" val="12069993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b="1" dirty="0">
                <a:solidFill>
                  <a:srgbClr val="327A86"/>
                </a:solidFill>
              </a:rPr>
              <a:t>Zur Gestaltung des Sachrechnens:</a:t>
            </a:r>
            <a:r>
              <a:rPr lang="de-DE" b="1" baseline="0" dirty="0">
                <a:solidFill>
                  <a:srgbClr val="327A86"/>
                </a:solidFill>
              </a:rPr>
              <a:t> </a:t>
            </a:r>
            <a:r>
              <a:rPr lang="de-DE" b="1" dirty="0"/>
              <a:t>Sachrechnen in allen Jahrgangsstufen</a:t>
            </a:r>
            <a:endParaRPr lang="de-DE" b="1" dirty="0">
              <a:solidFill>
                <a:srgbClr val="327A86"/>
              </a:solidFill>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de-DE" sz="1200" i="1" kern="1200" dirty="0">
              <a:solidFill>
                <a:schemeClr val="tx1"/>
              </a:solidFill>
              <a:effectLst/>
              <a:latin typeface="Ari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i="1" kern="1200" dirty="0">
                <a:solidFill>
                  <a:schemeClr val="tx1"/>
                </a:solidFill>
                <a:effectLst/>
                <a:latin typeface="Arial" charset="0"/>
                <a:ea typeface="ＭＳ Ｐゴシック" charset="-128"/>
                <a:cs typeface="ＭＳ Ｐゴシック" charset="-128"/>
              </a:rPr>
              <a:t>Fachliche/fachdidaktische Hinweise</a:t>
            </a:r>
            <a:endParaRPr lang="de-DE" sz="1200" b="1" i="0" kern="1200" dirty="0">
              <a:solidFill>
                <a:schemeClr val="tx1"/>
              </a:solidFill>
              <a:effectLst/>
              <a:latin typeface="Calibri Norm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i="0" kern="1200" dirty="0">
                <a:solidFill>
                  <a:schemeClr val="tx1"/>
                </a:solidFill>
                <a:effectLst/>
                <a:latin typeface="Arial" charset="0"/>
                <a:ea typeface="ＭＳ Ｐゴシック" charset="-128"/>
                <a:cs typeface="ＭＳ Ｐゴシック" charset="-128"/>
              </a:rPr>
              <a:t>Die Sachrechenkompetenz der </a:t>
            </a:r>
            <a:r>
              <a:rPr lang="de-DE" sz="1200" i="0" kern="1200" dirty="0" err="1">
                <a:solidFill>
                  <a:schemeClr val="tx1"/>
                </a:solidFill>
                <a:effectLst/>
                <a:latin typeface="Arial" charset="0"/>
                <a:ea typeface="ＭＳ Ｐゴシック" charset="-128"/>
                <a:cs typeface="ＭＳ Ｐゴシック" charset="-128"/>
              </a:rPr>
              <a:t>SuS</a:t>
            </a:r>
            <a:r>
              <a:rPr lang="de-DE" sz="1200" i="0" kern="1200" dirty="0">
                <a:solidFill>
                  <a:schemeClr val="tx1"/>
                </a:solidFill>
                <a:effectLst/>
                <a:latin typeface="Arial" charset="0"/>
                <a:ea typeface="ＭＳ Ｐゴシック" charset="-128"/>
                <a:cs typeface="ＭＳ Ｐゴシック" charset="-128"/>
              </a:rPr>
              <a:t> muss gezielt</a:t>
            </a:r>
            <a:r>
              <a:rPr lang="de-DE" sz="1200" i="0" kern="1200" baseline="0" dirty="0">
                <a:solidFill>
                  <a:schemeClr val="tx1"/>
                </a:solidFill>
                <a:effectLst/>
                <a:latin typeface="Arial" charset="0"/>
                <a:ea typeface="ＭＳ Ｐゴシック" charset="-128"/>
                <a:cs typeface="ＭＳ Ｐゴシック" charset="-128"/>
              </a:rPr>
              <a:t> in allen Jahrgangsstufen </a:t>
            </a:r>
            <a:r>
              <a:rPr lang="mr-IN" sz="1200" i="0" kern="1200" baseline="0" dirty="0">
                <a:solidFill>
                  <a:schemeClr val="tx1"/>
                </a:solidFill>
                <a:effectLst/>
                <a:latin typeface="Arial" charset="0"/>
                <a:ea typeface="ＭＳ Ｐゴシック" charset="-128"/>
                <a:cs typeface="ＭＳ Ｐゴシック" charset="-128"/>
              </a:rPr>
              <a:t>–</a:t>
            </a:r>
            <a:r>
              <a:rPr lang="de-DE" sz="1200" i="0" kern="1200" baseline="0" dirty="0">
                <a:solidFill>
                  <a:schemeClr val="tx1"/>
                </a:solidFill>
                <a:effectLst/>
                <a:latin typeface="Arial" charset="0"/>
                <a:ea typeface="ＭＳ Ｐゴシック" charset="-128"/>
                <a:cs typeface="ＭＳ Ｐゴシック" charset="-128"/>
              </a:rPr>
              <a:t> im Rahmen ganzer Unterrichtseinheiten zum Sachrechnen </a:t>
            </a:r>
            <a:r>
              <a:rPr lang="mr-IN" sz="1200" i="0" kern="1200" baseline="0" dirty="0">
                <a:solidFill>
                  <a:schemeClr val="tx1"/>
                </a:solidFill>
                <a:effectLst/>
                <a:latin typeface="Arial" charset="0"/>
                <a:ea typeface="ＭＳ Ｐゴシック" charset="-128"/>
                <a:cs typeface="ＭＳ Ｐゴシック" charset="-128"/>
              </a:rPr>
              <a:t>–</a:t>
            </a:r>
            <a:r>
              <a:rPr lang="de-DE" sz="1200" i="0" kern="1200" baseline="0" dirty="0">
                <a:solidFill>
                  <a:schemeClr val="tx1"/>
                </a:solidFill>
                <a:effectLst/>
                <a:latin typeface="Arial" charset="0"/>
                <a:ea typeface="ＭＳ Ｐゴシック" charset="-128"/>
                <a:cs typeface="ＭＳ Ｐゴシック" charset="-128"/>
              </a:rPr>
              <a:t> gefördert werden. Im Anfangsunterricht kann die Einführung des Sachrechnens bspw. über das Erzählen, Zeichnen und Beschreiben von Rechengeschichten erfolgen. Dabei sollen Verknüpfungen zur Alltagserfahrung der Kinder und zu den inhaltsbezogenen mathematischen Kompetenzbereichen (Zahlen und Operationen, Raum und Formen, Muster und Strukturen, Größen und Messen, Daten, Häufigkeiten und Wahrscheinlichkeiten) hergestellt werden. Zudem ist ein fächerübergreifendes Lernen anzustreben. Wie bereits beschrieben, müssen die SuS lernen, die Ergebnisse von Sachaufgaben kritisch zu hinterfragen (vgl. Franke &amp; </a:t>
            </a:r>
            <a:r>
              <a:rPr lang="de-DE" sz="1200" i="0" kern="1200" baseline="0" dirty="0" err="1">
                <a:solidFill>
                  <a:schemeClr val="tx1"/>
                </a:solidFill>
                <a:effectLst/>
                <a:latin typeface="Arial" charset="0"/>
                <a:ea typeface="ＭＳ Ｐゴシック" charset="-128"/>
                <a:cs typeface="ＭＳ Ｐゴシック" charset="-128"/>
              </a:rPr>
              <a:t>Ruwisch</a:t>
            </a:r>
            <a:r>
              <a:rPr lang="de-DE" sz="1200" i="0" kern="1200" baseline="0" dirty="0">
                <a:solidFill>
                  <a:schemeClr val="tx1"/>
                </a:solidFill>
                <a:effectLst/>
                <a:latin typeface="Arial" charset="0"/>
                <a:ea typeface="ＭＳ Ｐゴシック" charset="-128"/>
                <a:cs typeface="ＭＳ Ｐゴシック" charset="-128"/>
              </a:rPr>
              <a:t> 2010, S. 111ff.). </a:t>
            </a:r>
            <a:endParaRPr lang="de-DE" sz="1200" i="0" kern="1200" dirty="0">
              <a:solidFill>
                <a:schemeClr val="tx1"/>
              </a:solidFill>
              <a:effectLst/>
              <a:latin typeface="Ari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r>
              <a:rPr lang="de-DE" dirty="0">
                <a:effectLst/>
              </a:rPr>
              <a:t> </a:t>
            </a:r>
            <a:endParaRPr lang="de-DE" sz="1200" b="0" i="0" kern="1200" dirty="0">
              <a:solidFill>
                <a:schemeClr val="tx1"/>
              </a:solidFill>
              <a:effectLst/>
              <a:latin typeface="Calibri Normal" charset="0"/>
              <a:ea typeface="ＭＳ Ｐゴシック" charset="-128"/>
              <a:cs typeface="ＭＳ Ｐゴシック" charset="-128"/>
            </a:endParaRPr>
          </a:p>
        </p:txBody>
      </p:sp>
      <p:sp>
        <p:nvSpPr>
          <p:cNvPr id="4" name="Foliennummernplatzhalter 3"/>
          <p:cNvSpPr>
            <a:spLocks noGrp="1"/>
          </p:cNvSpPr>
          <p:nvPr>
            <p:ph type="sldNum" sz="quarter" idx="10"/>
          </p:nvPr>
        </p:nvSpPr>
        <p:spPr/>
        <p:txBody>
          <a:bodyPr/>
          <a:lstStyle/>
          <a:p>
            <a:fld id="{FAF12454-57A3-5346-8AD1-8A7E704F94A5}" type="slidenum">
              <a:rPr lang="de-DE" smtClean="0"/>
              <a:pPr/>
              <a:t>32</a:t>
            </a:fld>
            <a:endParaRPr lang="de-DE"/>
          </a:p>
        </p:txBody>
      </p:sp>
    </p:spTree>
    <p:extLst>
      <p:ext uri="{BB962C8B-B14F-4D97-AF65-F5344CB8AC3E}">
        <p14:creationId xmlns:p14="http://schemas.microsoft.com/office/powerpoint/2010/main" val="8392957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b="1" dirty="0">
                <a:solidFill>
                  <a:srgbClr val="327A86"/>
                </a:solidFill>
              </a:rPr>
              <a:t>Zur Gestaltung des Sachrechnens:</a:t>
            </a:r>
            <a:r>
              <a:rPr lang="de-DE" b="1" baseline="0" dirty="0">
                <a:solidFill>
                  <a:srgbClr val="327A86"/>
                </a:solidFill>
              </a:rPr>
              <a:t> </a:t>
            </a:r>
            <a:r>
              <a:rPr lang="de-DE" b="1" dirty="0"/>
              <a:t>Sinnstiftende Lernanlässe</a:t>
            </a:r>
            <a:r>
              <a:rPr lang="de-DE" b="1" baseline="0" dirty="0"/>
              <a:t> </a:t>
            </a:r>
            <a:endParaRPr lang="de-DE" b="1" dirty="0">
              <a:solidFill>
                <a:srgbClr val="327A86"/>
              </a:solidFill>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de-DE" sz="1200" i="1" kern="1200" dirty="0">
              <a:solidFill>
                <a:schemeClr val="tx1"/>
              </a:solidFill>
              <a:effectLst/>
              <a:latin typeface="Ari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i="1" kern="1200" dirty="0">
                <a:solidFill>
                  <a:schemeClr val="tx1"/>
                </a:solidFill>
                <a:effectLst/>
                <a:latin typeface="Arial" charset="0"/>
                <a:ea typeface="ＭＳ Ｐゴシック" charset="-128"/>
                <a:cs typeface="ＭＳ Ｐゴシック" charset="-128"/>
              </a:rPr>
              <a:t>Fachliche/fachdidaktische Hinweise</a:t>
            </a:r>
            <a:endParaRPr lang="de-DE" sz="1200" b="1" i="0" kern="1200" dirty="0">
              <a:solidFill>
                <a:schemeClr val="tx1"/>
              </a:solidFill>
              <a:effectLst/>
              <a:latin typeface="Calibri Normal" charset="0"/>
              <a:ea typeface="ＭＳ Ｐゴシック" charset="-128"/>
              <a:cs typeface="ＭＳ Ｐゴシック" charset="-128"/>
            </a:endParaRPr>
          </a:p>
          <a:p>
            <a:r>
              <a:rPr lang="de-DE" sz="1200" i="0" kern="1200" dirty="0">
                <a:solidFill>
                  <a:schemeClr val="tx1"/>
                </a:solidFill>
                <a:effectLst/>
                <a:latin typeface="Arial" charset="0"/>
                <a:ea typeface="ＭＳ Ｐゴシック" charset="-128"/>
                <a:cs typeface="ＭＳ Ｐゴシック" charset="-128"/>
              </a:rPr>
              <a:t>Sinnstiftende</a:t>
            </a:r>
            <a:r>
              <a:rPr lang="de-DE" sz="1200" i="0" kern="1200" baseline="0" dirty="0">
                <a:solidFill>
                  <a:schemeClr val="tx1"/>
                </a:solidFill>
                <a:effectLst/>
                <a:latin typeface="Arial" charset="0"/>
                <a:ea typeface="ＭＳ Ｐゴシック" charset="-128"/>
                <a:cs typeface="ＭＳ Ｐゴシック" charset="-128"/>
              </a:rPr>
              <a:t> Lernanlässe zeichnen sich dadurch aus, dass die </a:t>
            </a:r>
            <a:r>
              <a:rPr lang="de-DE" sz="1200" i="0" kern="1200" baseline="0" dirty="0" err="1">
                <a:solidFill>
                  <a:schemeClr val="tx1"/>
                </a:solidFill>
                <a:effectLst/>
                <a:latin typeface="Arial" charset="0"/>
                <a:ea typeface="ＭＳ Ｐゴシック" charset="-128"/>
                <a:cs typeface="ＭＳ Ｐゴシック" charset="-128"/>
              </a:rPr>
              <a:t>SuS</a:t>
            </a:r>
            <a:r>
              <a:rPr lang="de-DE" sz="1200" i="0" kern="1200" baseline="0" dirty="0">
                <a:solidFill>
                  <a:schemeClr val="tx1"/>
                </a:solidFill>
                <a:effectLst/>
                <a:latin typeface="Arial" charset="0"/>
                <a:ea typeface="ＭＳ Ｐゴシック" charset="-128"/>
                <a:cs typeface="ＭＳ Ｐゴシック" charset="-128"/>
              </a:rPr>
              <a:t> einen Sinn darin erkennen können, eine bestimmte Sachaufgaben zu bearbeiten. Ihnen soll der Nutzen der Mathematik für die Bewältigung des täglichen Lebens deutlich werden. Dies kann bspw. durch das Aufgreifen realer Alltagssituationen (Vorbereitung eines Klassenfrühstücks oder Wandertages) oder den Besuch außerschulischer Lernorte (bspw. Zoobesuch) erreicht werden (vgl. Franke &amp; </a:t>
            </a:r>
            <a:r>
              <a:rPr lang="de-DE" sz="1200" i="0" kern="1200" baseline="0" dirty="0" err="1">
                <a:solidFill>
                  <a:schemeClr val="tx1"/>
                </a:solidFill>
                <a:effectLst/>
                <a:latin typeface="Arial" charset="0"/>
                <a:ea typeface="ＭＳ Ｐゴシック" charset="-128"/>
                <a:cs typeface="ＭＳ Ｐゴシック" charset="-128"/>
              </a:rPr>
              <a:t>Ruwisch</a:t>
            </a:r>
            <a:r>
              <a:rPr lang="de-DE" sz="1200" i="0" kern="1200" baseline="0" dirty="0">
                <a:solidFill>
                  <a:schemeClr val="tx1"/>
                </a:solidFill>
                <a:effectLst/>
                <a:latin typeface="Arial" charset="0"/>
                <a:ea typeface="ＭＳ Ｐゴシック" charset="-128"/>
                <a:cs typeface="ＭＳ Ｐゴシック" charset="-128"/>
              </a:rPr>
              <a:t> 2010, S. 119). </a:t>
            </a:r>
          </a:p>
          <a:p>
            <a:r>
              <a:rPr lang="de-DE" sz="1200" i="0" kern="1200" baseline="0" dirty="0">
                <a:solidFill>
                  <a:schemeClr val="tx1"/>
                </a:solidFill>
                <a:effectLst/>
                <a:latin typeface="Arial" charset="0"/>
                <a:ea typeface="ＭＳ Ｐゴシック" charset="-128"/>
                <a:cs typeface="ＭＳ Ｐゴシック" charset="-128"/>
              </a:rPr>
              <a:t>Sinnstiftende Lernanlässe können jedoch auch über sogenannte „authentische Sachaufgaben“ hergestellt werden, welche „anspruchsvolle, interessante, realitätsbezogene und für die Kinder persönlich bedeutsame Problemstellungen“ (Franke &amp; </a:t>
            </a:r>
            <a:r>
              <a:rPr lang="de-DE" sz="1200" i="0" kern="1200" baseline="0" dirty="0" err="1">
                <a:solidFill>
                  <a:schemeClr val="tx1"/>
                </a:solidFill>
                <a:effectLst/>
                <a:latin typeface="Arial" charset="0"/>
                <a:ea typeface="ＭＳ Ｐゴシック" charset="-128"/>
                <a:cs typeface="ＭＳ Ｐゴシック" charset="-128"/>
              </a:rPr>
              <a:t>Ruwisch</a:t>
            </a:r>
            <a:r>
              <a:rPr lang="de-DE" sz="1200" i="0" kern="1200" baseline="0" dirty="0">
                <a:solidFill>
                  <a:schemeClr val="tx1"/>
                </a:solidFill>
                <a:effectLst/>
                <a:latin typeface="Arial" charset="0"/>
                <a:ea typeface="ＭＳ Ｐゴシック" charset="-128"/>
                <a:cs typeface="ＭＳ Ｐゴシック" charset="-128"/>
              </a:rPr>
              <a:t> 2010, S. 119) aufgreifen, ohne dass sich die Kinder selbst in der Situation befinden. Dabei können Fahrkarten, Werbeplakate, Kassenzettel o. Ä. einbezogen werden. </a:t>
            </a:r>
          </a:p>
          <a:p>
            <a:r>
              <a:rPr lang="de-DE" sz="1200" i="0" kern="1200" baseline="0" dirty="0">
                <a:solidFill>
                  <a:schemeClr val="tx1"/>
                </a:solidFill>
                <a:effectLst/>
                <a:latin typeface="Arial" charset="0"/>
                <a:ea typeface="ＭＳ Ｐゴシック" charset="-128"/>
                <a:cs typeface="ＭＳ Ｐゴシック" charset="-128"/>
              </a:rPr>
              <a:t>Darüber hinaus bieten Aufgaben, die Bezüge zur Fantasiewelt der Kinder (Comics, Märchen, Filme) herstellen, sinnstiftende Lernanlässe. Das Interesse der Kinder wird geweckt und der Bezug zu den bekannten und geliebten Figuren wirkt sich motivierend aus. Dies gilt ebenfalls für Kapitäns-, Denk- und Knobelaufgaben (vgl. Franke &amp; </a:t>
            </a:r>
            <a:r>
              <a:rPr lang="de-DE" sz="1200" i="0" kern="1200" baseline="0" dirty="0" err="1">
                <a:solidFill>
                  <a:schemeClr val="tx1"/>
                </a:solidFill>
                <a:effectLst/>
                <a:latin typeface="Arial" charset="0"/>
                <a:ea typeface="ＭＳ Ｐゴシック" charset="-128"/>
                <a:cs typeface="ＭＳ Ｐゴシック" charset="-128"/>
              </a:rPr>
              <a:t>Ruwisch</a:t>
            </a:r>
            <a:r>
              <a:rPr lang="de-DE" sz="1200" i="0" kern="1200" baseline="0" dirty="0">
                <a:solidFill>
                  <a:schemeClr val="tx1"/>
                </a:solidFill>
                <a:effectLst/>
                <a:latin typeface="Arial" charset="0"/>
                <a:ea typeface="ＭＳ Ｐゴシック" charset="-128"/>
                <a:cs typeface="ＭＳ Ｐゴシック" charset="-128"/>
              </a:rPr>
              <a:t> 2010, S. 123). </a:t>
            </a:r>
          </a:p>
          <a:p>
            <a:endParaRPr lang="de-DE" sz="1200" i="0" kern="1200" baseline="0" dirty="0">
              <a:solidFill>
                <a:schemeClr val="tx1"/>
              </a:solidFill>
              <a:effectLst/>
              <a:latin typeface="Arial" charset="0"/>
              <a:ea typeface="ＭＳ Ｐゴシック" charset="-128"/>
              <a:cs typeface="ＭＳ Ｐゴシック" charset="-128"/>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de-DE" b="1" baseline="0" dirty="0">
                <a:latin typeface="Calibri" charset="0"/>
                <a:ea typeface="Calibri" charset="0"/>
                <a:cs typeface="Calibri" charset="0"/>
                <a:sym typeface="Wingdings"/>
              </a:rPr>
              <a:t>Denkaufgaben</a:t>
            </a:r>
            <a:r>
              <a:rPr lang="de-DE" baseline="0" dirty="0">
                <a:latin typeface="Calibri" charset="0"/>
                <a:ea typeface="Calibri" charset="0"/>
                <a:cs typeface="Calibri" charset="0"/>
                <a:sym typeface="Wingdings"/>
              </a:rPr>
              <a:t> sind künstliche Aufgaben in Textform, die auf das Entwickeln allgemeiner Denk- und Lösungsstrategien ausgerichtet sind. Obwohl es sich um realitätsferne Aufgaben handelt, kommt dem Modellbildungsprozess eine besondere Bedeutung zu (siehe z. B. Sachproblem „Schneckenaufgabe“ BS 2) (</a:t>
            </a:r>
            <a:r>
              <a:rPr lang="de-DE" baseline="0" dirty="0">
                <a:latin typeface="Calibri" charset="0"/>
                <a:ea typeface="Calibri" charset="0"/>
                <a:cs typeface="Calibri" charset="0"/>
              </a:rPr>
              <a:t>vgl. Krauthausen &amp; Scherer 2007, S. 85 ff.).</a:t>
            </a:r>
            <a:endParaRPr lang="de-DE" sz="1200" i="1"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r>
              <a:rPr lang="de-DE" dirty="0">
                <a:effectLst/>
              </a:rPr>
              <a:t> </a:t>
            </a:r>
            <a:endParaRPr lang="de-DE" sz="1200" b="0" i="0" kern="1200" dirty="0">
              <a:solidFill>
                <a:schemeClr val="tx1"/>
              </a:solidFill>
              <a:effectLst/>
              <a:latin typeface="Calibri Normal" charset="0"/>
              <a:ea typeface="ＭＳ Ｐゴシック" charset="-128"/>
              <a:cs typeface="ＭＳ Ｐゴシック" charset="-128"/>
            </a:endParaRPr>
          </a:p>
        </p:txBody>
      </p:sp>
      <p:sp>
        <p:nvSpPr>
          <p:cNvPr id="4" name="Foliennummernplatzhalter 3"/>
          <p:cNvSpPr>
            <a:spLocks noGrp="1"/>
          </p:cNvSpPr>
          <p:nvPr>
            <p:ph type="sldNum" sz="quarter" idx="10"/>
          </p:nvPr>
        </p:nvSpPr>
        <p:spPr/>
        <p:txBody>
          <a:bodyPr/>
          <a:lstStyle/>
          <a:p>
            <a:fld id="{FAF12454-57A3-5346-8AD1-8A7E704F94A5}" type="slidenum">
              <a:rPr lang="de-DE" smtClean="0"/>
              <a:pPr/>
              <a:t>33</a:t>
            </a:fld>
            <a:endParaRPr lang="de-DE"/>
          </a:p>
        </p:txBody>
      </p:sp>
    </p:spTree>
    <p:extLst>
      <p:ext uri="{BB962C8B-B14F-4D97-AF65-F5344CB8AC3E}">
        <p14:creationId xmlns:p14="http://schemas.microsoft.com/office/powerpoint/2010/main" val="18551450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b="1" dirty="0">
                <a:solidFill>
                  <a:srgbClr val="327A86"/>
                </a:solidFill>
              </a:rPr>
              <a:t>Zur Gestaltung des Sachrechnens:</a:t>
            </a:r>
            <a:r>
              <a:rPr lang="de-DE" b="1" baseline="0" dirty="0">
                <a:solidFill>
                  <a:srgbClr val="327A86"/>
                </a:solidFill>
              </a:rPr>
              <a:t> </a:t>
            </a:r>
            <a:r>
              <a:rPr lang="de-DE" b="1" dirty="0"/>
              <a:t>Sachrechnen offen gestalten </a:t>
            </a:r>
            <a:endParaRPr lang="de-DE" sz="1200" i="1" kern="1200" dirty="0">
              <a:solidFill>
                <a:schemeClr val="tx1"/>
              </a:solidFill>
              <a:effectLst/>
              <a:latin typeface="Arial" charset="0"/>
              <a:ea typeface="ＭＳ Ｐゴシック" charset="-128"/>
              <a:cs typeface="ＭＳ Ｐゴシック" charset="-128"/>
            </a:endParaRPr>
          </a:p>
          <a:p>
            <a:endParaRPr lang="de-DE" sz="1200" i="0" kern="1200" dirty="0">
              <a:solidFill>
                <a:schemeClr val="tx1"/>
              </a:solidFill>
              <a:effectLst/>
              <a:latin typeface="Arial" charset="0"/>
              <a:ea typeface="ＭＳ Ｐゴシック" charset="-128"/>
              <a:cs typeface="ＭＳ Ｐゴシック" charset="-128"/>
            </a:endParaRPr>
          </a:p>
          <a:p>
            <a:r>
              <a:rPr lang="de-DE" sz="1200" i="0" kern="1200" dirty="0">
                <a:solidFill>
                  <a:schemeClr val="tx1"/>
                </a:solidFill>
                <a:effectLst/>
                <a:latin typeface="Arial" charset="0"/>
                <a:ea typeface="ＭＳ Ｐゴシック" charset="-128"/>
                <a:cs typeface="ＭＳ Ｐゴシック" charset="-128"/>
              </a:rPr>
              <a:t>Eine Öffnung des Sachrechnens soll auf den oben dargestellten Ebenen erfolgen (inhaltliche, prozessbezogene und organisatorische Offenheit):</a:t>
            </a:r>
          </a:p>
          <a:p>
            <a:endParaRPr lang="de-DE" sz="1200" i="0" kern="1200" dirty="0">
              <a:solidFill>
                <a:schemeClr val="tx1"/>
              </a:solidFill>
              <a:effectLst/>
              <a:latin typeface="Arial" charset="0"/>
              <a:ea typeface="ＭＳ Ｐゴシック" charset="-128"/>
              <a:cs typeface="ＭＳ Ｐゴシック" charset="-128"/>
            </a:endParaRPr>
          </a:p>
          <a:p>
            <a:r>
              <a:rPr lang="de-DE" sz="1200" b="1" i="0" kern="1200" dirty="0">
                <a:solidFill>
                  <a:schemeClr val="tx1"/>
                </a:solidFill>
                <a:effectLst/>
                <a:latin typeface="Arial" charset="0"/>
                <a:ea typeface="ＭＳ Ｐゴシック" charset="-128"/>
                <a:cs typeface="ＭＳ Ｐゴシック" charset="-128"/>
              </a:rPr>
              <a:t>Offene Aufgabenstellungen:</a:t>
            </a:r>
          </a:p>
          <a:p>
            <a:pPr marL="0" marR="0" lvl="0" indent="0" algn="l" defTabSz="914400" rtl="0" eaLnBrk="1" fontAlgn="base" latinLnBrk="0" hangingPunct="1">
              <a:lnSpc>
                <a:spcPct val="100000"/>
              </a:lnSpc>
              <a:spcBef>
                <a:spcPct val="30000"/>
              </a:spcBef>
              <a:spcAft>
                <a:spcPct val="0"/>
              </a:spcAft>
              <a:buClrTx/>
              <a:buSzTx/>
              <a:buFontTx/>
              <a:buNone/>
              <a:tabLst/>
              <a:defRPr/>
            </a:pPr>
            <a:r>
              <a:rPr lang="de-DE" sz="1200" i="0" kern="1200" dirty="0">
                <a:solidFill>
                  <a:schemeClr val="tx1"/>
                </a:solidFill>
                <a:effectLst/>
                <a:latin typeface="Arial" charset="0"/>
                <a:ea typeface="ＭＳ Ｐゴシック" charset="-128"/>
                <a:cs typeface="ＭＳ Ｐゴシック" charset="-128"/>
              </a:rPr>
              <a:t>Bei einer offenen Aufgabenstellung ist die Bearbeitung häufig nicht direkt möglich. Die </a:t>
            </a:r>
            <a:r>
              <a:rPr lang="de-DE" sz="1200" i="0" kern="1200" dirty="0" err="1">
                <a:solidFill>
                  <a:schemeClr val="tx1"/>
                </a:solidFill>
                <a:effectLst/>
                <a:latin typeface="Arial" charset="0"/>
                <a:ea typeface="ＭＳ Ｐゴシック" charset="-128"/>
                <a:cs typeface="ＭＳ Ｐゴシック" charset="-128"/>
              </a:rPr>
              <a:t>SuS</a:t>
            </a:r>
            <a:r>
              <a:rPr lang="de-DE" sz="1200" i="0" kern="1200" dirty="0">
                <a:solidFill>
                  <a:schemeClr val="tx1"/>
                </a:solidFill>
                <a:effectLst/>
                <a:latin typeface="Arial" charset="0"/>
                <a:ea typeface="ＭＳ Ｐゴシック" charset="-128"/>
                <a:cs typeface="ＭＳ Ｐゴシック" charset="-128"/>
              </a:rPr>
              <a:t> müssen sich fehlende Informationen durch Recherchen beschaffen oder ggf. auch Schätzungen vornehmen (vgl. Franke &amp; </a:t>
            </a:r>
            <a:r>
              <a:rPr lang="de-DE" sz="1200" i="0" kern="1200" dirty="0" err="1">
                <a:solidFill>
                  <a:schemeClr val="tx1"/>
                </a:solidFill>
                <a:effectLst/>
                <a:latin typeface="Arial" charset="0"/>
                <a:ea typeface="ＭＳ Ｐゴシック" charset="-128"/>
                <a:cs typeface="ＭＳ Ｐゴシック" charset="-128"/>
              </a:rPr>
              <a:t>Ruwisch</a:t>
            </a:r>
            <a:r>
              <a:rPr lang="de-DE" sz="1200" i="0" kern="1200" dirty="0">
                <a:solidFill>
                  <a:schemeClr val="tx1"/>
                </a:solidFill>
                <a:effectLst/>
                <a:latin typeface="Arial" charset="0"/>
                <a:ea typeface="ＭＳ Ｐゴシック" charset="-128"/>
                <a:cs typeface="ＭＳ Ｐゴシック" charset="-128"/>
              </a:rPr>
              <a:t> 2010, S. 123.). Diesem Gedankengang folgend lassen sich bspw. auch Textaufgaben öffnen, indem bestimmte Informationen weggelassen werden, so dass die </a:t>
            </a:r>
            <a:r>
              <a:rPr lang="de-DE" sz="1200" i="0" kern="1200" dirty="0" err="1">
                <a:solidFill>
                  <a:schemeClr val="tx1"/>
                </a:solidFill>
                <a:effectLst/>
                <a:latin typeface="Arial" charset="0"/>
                <a:ea typeface="ＭＳ Ｐゴシック" charset="-128"/>
                <a:cs typeface="ＭＳ Ｐゴシック" charset="-128"/>
              </a:rPr>
              <a:t>SuS</a:t>
            </a:r>
            <a:r>
              <a:rPr lang="de-DE" sz="1200" i="0" kern="1200" dirty="0">
                <a:solidFill>
                  <a:schemeClr val="tx1"/>
                </a:solidFill>
                <a:effectLst/>
                <a:latin typeface="Arial" charset="0"/>
                <a:ea typeface="ＭＳ Ｐゴシック" charset="-128"/>
                <a:cs typeface="ＭＳ Ｐゴシック" charset="-128"/>
              </a:rPr>
              <a:t> aufgefordert sind, selbst nach adäquaten Zahlen zu suchen (vgl. Scherer 2016, S. 23).</a:t>
            </a:r>
          </a:p>
          <a:p>
            <a:pPr marL="0" marR="0" lvl="0" indent="0" algn="l" defTabSz="914400" rtl="0" eaLnBrk="1" fontAlgn="base" latinLnBrk="0" hangingPunct="1">
              <a:lnSpc>
                <a:spcPct val="100000"/>
              </a:lnSpc>
              <a:spcBef>
                <a:spcPct val="30000"/>
              </a:spcBef>
              <a:spcAft>
                <a:spcPct val="0"/>
              </a:spcAft>
              <a:buClrTx/>
              <a:buSzTx/>
              <a:buFontTx/>
              <a:buNone/>
              <a:tabLst/>
              <a:defRPr/>
            </a:pPr>
            <a:r>
              <a:rPr lang="de-DE" sz="1200" i="0" kern="1200" dirty="0">
                <a:solidFill>
                  <a:schemeClr val="tx1"/>
                </a:solidFill>
                <a:effectLst/>
                <a:latin typeface="Arial" charset="0"/>
                <a:ea typeface="ＭＳ Ｐゴシック" charset="-128"/>
                <a:cs typeface="ＭＳ Ｐゴシック" charset="-128"/>
              </a:rPr>
              <a:t>Bsp.: In der Klasse 3a sind ___ Schüler. In der Klasse 3b sind ___ Schüler. Wie viele Schüler sind es zusammen? (Beispiel für geöffnete Aufgaben aus Scherer 2003, S. 156f.).</a:t>
            </a:r>
          </a:p>
          <a:p>
            <a:r>
              <a:rPr lang="de-DE" sz="1200" i="0" kern="1200" dirty="0">
                <a:solidFill>
                  <a:schemeClr val="tx1"/>
                </a:solidFill>
                <a:effectLst/>
                <a:latin typeface="Arial" charset="0"/>
                <a:ea typeface="ＭＳ Ｐゴシック" charset="-128"/>
                <a:cs typeface="ＭＳ Ｐゴシック" charset="-128"/>
              </a:rPr>
              <a:t>Inhaltliche Offenheit kann zudem erreicht werden, wenn die Kinder eigene Sachaufgaben erfinden (vgl. Franke &amp; </a:t>
            </a:r>
            <a:r>
              <a:rPr lang="de-DE" sz="1200" i="0" kern="1200" dirty="0" err="1">
                <a:solidFill>
                  <a:schemeClr val="tx1"/>
                </a:solidFill>
                <a:effectLst/>
                <a:latin typeface="Arial" charset="0"/>
                <a:ea typeface="ＭＳ Ｐゴシック" charset="-128"/>
                <a:cs typeface="ＭＳ Ｐゴシック" charset="-128"/>
              </a:rPr>
              <a:t>Ruwisch</a:t>
            </a:r>
            <a:r>
              <a:rPr lang="de-DE" sz="1200" i="0" kern="1200" dirty="0">
                <a:solidFill>
                  <a:schemeClr val="tx1"/>
                </a:solidFill>
                <a:effectLst/>
                <a:latin typeface="Arial" charset="0"/>
                <a:ea typeface="ＭＳ Ｐゴシック" charset="-128"/>
                <a:cs typeface="ＭＳ Ｐゴシック" charset="-128"/>
              </a:rPr>
              <a:t> 2010, S. 124). </a:t>
            </a:r>
          </a:p>
          <a:p>
            <a:endParaRPr lang="de-DE" sz="1200" i="0" kern="1200" dirty="0">
              <a:solidFill>
                <a:schemeClr val="tx1"/>
              </a:solidFill>
              <a:effectLst/>
              <a:latin typeface="Arial" charset="0"/>
              <a:ea typeface="ＭＳ Ｐゴシック" charset="-128"/>
              <a:cs typeface="ＭＳ Ｐゴシック" charset="-128"/>
            </a:endParaRPr>
          </a:p>
          <a:p>
            <a:r>
              <a:rPr lang="de-DE" sz="1200" b="1" i="0" kern="1200" dirty="0">
                <a:solidFill>
                  <a:schemeClr val="tx1"/>
                </a:solidFill>
                <a:effectLst/>
                <a:latin typeface="Arial" charset="0"/>
                <a:ea typeface="ＭＳ Ｐゴシック" charset="-128"/>
                <a:cs typeface="ＭＳ Ｐゴシック" charset="-128"/>
              </a:rPr>
              <a:t>Offenheit bei Lösungswegen:</a:t>
            </a:r>
          </a:p>
          <a:p>
            <a:r>
              <a:rPr lang="de-DE" sz="1200" b="0" i="0" kern="1200" dirty="0">
                <a:solidFill>
                  <a:schemeClr val="tx1"/>
                </a:solidFill>
                <a:effectLst/>
                <a:latin typeface="Arial" charset="0"/>
                <a:ea typeface="ＭＳ Ｐゴシック" charset="-128"/>
                <a:cs typeface="ＭＳ Ｐゴシック" charset="-128"/>
              </a:rPr>
              <a:t>Es soll den SuS offen stehen, welchen Lösungsweg sie zur Bearbeitung einer Sachaufgaben auswählen und ob sie die Aufgabe auf </a:t>
            </a:r>
            <a:r>
              <a:rPr lang="de-DE" sz="1200" b="0" i="0" kern="1200" dirty="0" err="1">
                <a:solidFill>
                  <a:schemeClr val="tx1"/>
                </a:solidFill>
                <a:effectLst/>
                <a:latin typeface="Arial" charset="0"/>
                <a:ea typeface="ＭＳ Ｐゴシック" charset="-128"/>
                <a:cs typeface="ＭＳ Ｐゴシック" charset="-128"/>
              </a:rPr>
              <a:t>enaktiver</a:t>
            </a:r>
            <a:r>
              <a:rPr lang="de-DE" sz="1200" b="0" i="0" kern="1200" dirty="0">
                <a:solidFill>
                  <a:schemeClr val="tx1"/>
                </a:solidFill>
                <a:effectLst/>
                <a:latin typeface="Arial" charset="0"/>
                <a:ea typeface="ＭＳ Ｐゴシック" charset="-128"/>
                <a:cs typeface="ＭＳ Ｐゴシック" charset="-128"/>
              </a:rPr>
              <a:t>, ikonischer oder symbolischer Ebene lösen.</a:t>
            </a:r>
          </a:p>
          <a:p>
            <a:r>
              <a:rPr lang="de-DE" sz="1200" b="0" i="0" kern="1200" dirty="0">
                <a:solidFill>
                  <a:schemeClr val="tx1"/>
                </a:solidFill>
                <a:effectLst/>
                <a:latin typeface="Arial" charset="0"/>
                <a:ea typeface="ＭＳ Ｐゴシック" charset="-128"/>
                <a:cs typeface="ＭＳ Ｐゴシック" charset="-128"/>
              </a:rPr>
              <a:t>Die Lösungswege und -strategien sollen jedoch gemeinsam reflektiert werden (vgl. Franke &amp; </a:t>
            </a:r>
            <a:r>
              <a:rPr lang="de-DE" sz="1200" b="0" i="0" kern="1200" dirty="0" err="1">
                <a:solidFill>
                  <a:schemeClr val="tx1"/>
                </a:solidFill>
                <a:effectLst/>
                <a:latin typeface="Arial" charset="0"/>
                <a:ea typeface="ＭＳ Ｐゴシック" charset="-128"/>
                <a:cs typeface="ＭＳ Ｐゴシック" charset="-128"/>
              </a:rPr>
              <a:t>Ruwisch</a:t>
            </a:r>
            <a:r>
              <a:rPr lang="de-DE" sz="1200" b="0" i="0" kern="1200" dirty="0">
                <a:solidFill>
                  <a:schemeClr val="tx1"/>
                </a:solidFill>
                <a:effectLst/>
                <a:latin typeface="Arial" charset="0"/>
                <a:ea typeface="ＭＳ Ｐゴシック" charset="-128"/>
                <a:cs typeface="ＭＳ Ｐゴシック" charset="-128"/>
              </a:rPr>
              <a:t> 2010, S. 125).</a:t>
            </a:r>
          </a:p>
          <a:p>
            <a:endParaRPr lang="de-DE" sz="1200" b="0" i="0" kern="1200" dirty="0">
              <a:solidFill>
                <a:schemeClr val="tx1"/>
              </a:solidFill>
              <a:effectLst/>
              <a:latin typeface="Arial" charset="0"/>
              <a:ea typeface="ＭＳ Ｐゴシック" charset="-128"/>
              <a:cs typeface="ＭＳ Ｐゴシック" charset="-128"/>
            </a:endParaRPr>
          </a:p>
          <a:p>
            <a:r>
              <a:rPr lang="de-DE" sz="1200" b="1" i="0" kern="1200" dirty="0">
                <a:solidFill>
                  <a:schemeClr val="tx1"/>
                </a:solidFill>
                <a:effectLst/>
                <a:latin typeface="Arial" charset="0"/>
                <a:ea typeface="ＭＳ Ｐゴシック" charset="-128"/>
                <a:cs typeface="ＭＳ Ｐゴシック" charset="-128"/>
              </a:rPr>
              <a:t>Offenheit in der Organisationsform:</a:t>
            </a:r>
          </a:p>
          <a:p>
            <a:r>
              <a:rPr lang="de-DE" sz="1200" i="0" kern="1200" dirty="0">
                <a:solidFill>
                  <a:schemeClr val="tx1"/>
                </a:solidFill>
                <a:effectLst/>
                <a:latin typeface="Arial" charset="0"/>
                <a:ea typeface="ＭＳ Ｐゴシック" charset="-128"/>
                <a:cs typeface="ＭＳ Ｐゴシック" charset="-128"/>
              </a:rPr>
              <a:t>Das Sachrechnen soll unter Einbezug unterschiedlicher methodischer Vorgehensweisen stattfinden. Während sich für die Einführung und Reflexion verschiedener Aufgaben Plenumsphasen z.B. im Sitzkreis anbieten, kann die Aufgabenbearbeitung in Einzel-, Partner- oder Kleingruppenarbeit (bspw. als Mathekonferenz) erfolgen. Im Rahmen der Freiarbeit bietet sich u. a. der Einsatz einer Sachrechenkartei (u. a. Brenninger 2006) an (vgl. Franke &amp; </a:t>
            </a:r>
            <a:r>
              <a:rPr lang="de-DE" sz="1200" i="0" kern="1200" dirty="0" err="1">
                <a:solidFill>
                  <a:schemeClr val="tx1"/>
                </a:solidFill>
                <a:effectLst/>
                <a:latin typeface="Arial" charset="0"/>
                <a:ea typeface="ＭＳ Ｐゴシック" charset="-128"/>
                <a:cs typeface="ＭＳ Ｐゴシック" charset="-128"/>
              </a:rPr>
              <a:t>Ruwisch</a:t>
            </a:r>
            <a:r>
              <a:rPr lang="de-DE" sz="1200" i="0" kern="1200" dirty="0">
                <a:solidFill>
                  <a:schemeClr val="tx1"/>
                </a:solidFill>
                <a:effectLst/>
                <a:latin typeface="Arial" charset="0"/>
                <a:ea typeface="ＭＳ Ｐゴシック" charset="-128"/>
                <a:cs typeface="ＭＳ Ｐゴシック" charset="-128"/>
              </a:rPr>
              <a:t> 2010, S. 131).</a:t>
            </a:r>
          </a:p>
          <a:p>
            <a:endParaRPr lang="de-DE" sz="1200" i="0" kern="1200" dirty="0">
              <a:solidFill>
                <a:schemeClr val="tx1"/>
              </a:solidFill>
              <a:effectLst/>
              <a:latin typeface="Arial" charset="0"/>
              <a:ea typeface="ＭＳ Ｐゴシック" charset="-128"/>
              <a:cs typeface="ＭＳ Ｐゴシック" charset="-128"/>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de-DE" b="1" dirty="0"/>
              <a:t>Berücksichtigung aller Funktionen des Sachrechnens </a:t>
            </a:r>
            <a:r>
              <a:rPr lang="de-DE" dirty="0"/>
              <a:t>(siehe BS 1, Folien 22-29).</a:t>
            </a:r>
            <a:endParaRPr lang="de-DE" sz="1200" i="0"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r>
              <a:rPr lang="de-DE" dirty="0">
                <a:effectLst/>
              </a:rPr>
              <a:t> </a:t>
            </a:r>
            <a:endParaRPr lang="de-DE" sz="1200" b="0" i="0" kern="1200" dirty="0">
              <a:solidFill>
                <a:schemeClr val="tx1"/>
              </a:solidFill>
              <a:effectLst/>
              <a:latin typeface="Calibri Normal" charset="0"/>
              <a:ea typeface="ＭＳ Ｐゴシック" charset="-128"/>
              <a:cs typeface="ＭＳ Ｐゴシック" charset="-128"/>
            </a:endParaRPr>
          </a:p>
        </p:txBody>
      </p:sp>
      <p:sp>
        <p:nvSpPr>
          <p:cNvPr id="4" name="Foliennummernplatzhalter 3"/>
          <p:cNvSpPr>
            <a:spLocks noGrp="1"/>
          </p:cNvSpPr>
          <p:nvPr>
            <p:ph type="sldNum" sz="quarter" idx="10"/>
          </p:nvPr>
        </p:nvSpPr>
        <p:spPr/>
        <p:txBody>
          <a:bodyPr/>
          <a:lstStyle/>
          <a:p>
            <a:fld id="{FAF12454-57A3-5346-8AD1-8A7E704F94A5}" type="slidenum">
              <a:rPr lang="de-DE" smtClean="0"/>
              <a:pPr/>
              <a:t>34</a:t>
            </a:fld>
            <a:endParaRPr lang="de-DE"/>
          </a:p>
        </p:txBody>
      </p:sp>
    </p:spTree>
    <p:extLst>
      <p:ext uri="{BB962C8B-B14F-4D97-AF65-F5344CB8AC3E}">
        <p14:creationId xmlns:p14="http://schemas.microsoft.com/office/powerpoint/2010/main" val="1071795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1" kern="1200" dirty="0">
                <a:solidFill>
                  <a:schemeClr val="tx1"/>
                </a:solidFill>
                <a:effectLst/>
                <a:latin typeface="Arial" charset="0"/>
                <a:ea typeface="ＭＳ Ｐゴシック" charset="-128"/>
                <a:cs typeface="ＭＳ Ｐゴシック" charset="-128"/>
              </a:rPr>
              <a:t>Gliederung</a:t>
            </a:r>
            <a:endParaRPr lang="de-DE" sz="1200"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Methodische Hinweise</a:t>
            </a:r>
            <a:endParaRPr lang="de-DE" sz="1200" kern="1200" dirty="0">
              <a:solidFill>
                <a:schemeClr val="tx1"/>
              </a:solidFill>
              <a:effectLst/>
              <a:latin typeface="Arial" charset="0"/>
              <a:ea typeface="ＭＳ Ｐゴシック" charset="-128"/>
              <a:cs typeface="ＭＳ Ｐゴシック" charset="-128"/>
            </a:endParaRPr>
          </a:p>
          <a:p>
            <a:r>
              <a:rPr lang="de-DE" sz="1200" kern="1200" dirty="0">
                <a:solidFill>
                  <a:schemeClr val="tx1"/>
                </a:solidFill>
                <a:effectLst/>
                <a:latin typeface="Arial" charset="0"/>
                <a:ea typeface="ＭＳ Ｐゴシック" charset="-128"/>
                <a:cs typeface="ＭＳ Ｐゴシック" charset="-128"/>
              </a:rPr>
              <a:t>Die einzelnen Themen des Schwerpunktes</a:t>
            </a:r>
            <a:r>
              <a:rPr lang="de-DE" sz="1200" kern="1200" baseline="0" dirty="0">
                <a:solidFill>
                  <a:schemeClr val="tx1"/>
                </a:solidFill>
                <a:effectLst/>
                <a:latin typeface="Arial" charset="0"/>
                <a:ea typeface="ＭＳ Ｐゴシック" charset="-128"/>
                <a:cs typeface="ＭＳ Ｐゴシック" charset="-128"/>
              </a:rPr>
              <a:t> Sachrechnen sollen</a:t>
            </a:r>
            <a:r>
              <a:rPr lang="de-DE" sz="1200" kern="1200" dirty="0">
                <a:solidFill>
                  <a:schemeClr val="tx1"/>
                </a:solidFill>
                <a:effectLst/>
                <a:latin typeface="Arial" charset="0"/>
                <a:ea typeface="ＭＳ Ｐゴシック" charset="-128"/>
                <a:cs typeface="ＭＳ Ｐゴシック" charset="-128"/>
              </a:rPr>
              <a:t> den Teilnehmenden anhand der Folie transparent gemacht werden.</a:t>
            </a:r>
          </a:p>
          <a:p>
            <a:endParaRPr lang="de-DE" sz="1200" kern="1200" dirty="0">
              <a:solidFill>
                <a:schemeClr val="tx1"/>
              </a:solidFill>
              <a:effectLst/>
              <a:latin typeface="Arial" charset="0"/>
              <a:ea typeface="ＭＳ Ｐゴシック" charset="-128"/>
              <a:cs typeface="ＭＳ Ｐゴシック" charset="-128"/>
            </a:endParaRPr>
          </a:p>
          <a:p>
            <a:r>
              <a:rPr lang="de-DE" b="0" i="1" dirty="0"/>
              <a:t>Strukturelle Hinweise </a:t>
            </a:r>
          </a:p>
          <a:p>
            <a:pPr marL="0" marR="0" lvl="0" indent="0" algn="l" defTabSz="914400" rtl="0" eaLnBrk="1" fontAlgn="base" latinLnBrk="0" hangingPunct="1">
              <a:lnSpc>
                <a:spcPct val="100000"/>
              </a:lnSpc>
              <a:spcBef>
                <a:spcPct val="30000"/>
              </a:spcBef>
              <a:spcAft>
                <a:spcPct val="0"/>
              </a:spcAft>
              <a:buClrTx/>
              <a:buSzTx/>
              <a:buFontTx/>
              <a:buNone/>
              <a:tabLst/>
              <a:defRPr/>
            </a:pPr>
            <a:r>
              <a:rPr lang="de-DE" b="0" dirty="0"/>
              <a:t>Folien 35-37</a:t>
            </a:r>
            <a:r>
              <a:rPr lang="de-DE" b="0" dirty="0">
                <a:effectLst/>
              </a:rPr>
              <a:t>: Merkmale guter Sachaufgaben (25 min)</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de-DE" b="0" dirty="0">
                <a:effectLst/>
              </a:rPr>
              <a:t>Reflexion durch die Teilnehmenden  </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de-DE" b="0" dirty="0">
                <a:effectLst/>
              </a:rPr>
              <a:t>Abgleich mit Merkmalen guter Sachaufgaben nach Winter (2003) </a:t>
            </a:r>
            <a:endParaRPr lang="de-DE" sz="1200" i="1" kern="1200" dirty="0">
              <a:solidFill>
                <a:schemeClr val="tx1"/>
              </a:solidFill>
              <a:effectLst/>
              <a:latin typeface="Arial" charset="0"/>
              <a:ea typeface="ＭＳ Ｐゴシック" charset="-128"/>
              <a:cs typeface="ＭＳ Ｐゴシック" charset="-128"/>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de-DE" b="0" dirty="0">
                <a:effectLst/>
              </a:rPr>
              <a:t>Folien 38-39: Abschlussevaluation und Verabschiedung (15 min)</a:t>
            </a:r>
          </a:p>
          <a:p>
            <a:pPr marL="0" marR="0" lvl="0" indent="0" algn="l" defTabSz="914400" rtl="0" eaLnBrk="1" fontAlgn="base" latinLnBrk="0" hangingPunct="1">
              <a:lnSpc>
                <a:spcPct val="100000"/>
              </a:lnSpc>
              <a:spcBef>
                <a:spcPct val="30000"/>
              </a:spcBef>
              <a:spcAft>
                <a:spcPct val="0"/>
              </a:spcAft>
              <a:buClrTx/>
              <a:buSzTx/>
              <a:buFontTx/>
              <a:buNone/>
              <a:tabLst/>
              <a:defRPr/>
            </a:pPr>
            <a:r>
              <a:rPr lang="de-DE" b="0" dirty="0">
                <a:effectLst/>
              </a:rPr>
              <a:t>Folien 40-43: Literaturangaben </a:t>
            </a: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r>
              <a:rPr lang="de-DE" sz="800" dirty="0">
                <a:effectLst/>
              </a:rPr>
              <a:t> </a:t>
            </a:r>
            <a:endParaRPr lang="de-DE" sz="800"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35</a:t>
            </a:fld>
            <a:endParaRPr lang="de-DE"/>
          </a:p>
        </p:txBody>
      </p:sp>
    </p:spTree>
    <p:extLst>
      <p:ext uri="{BB962C8B-B14F-4D97-AF65-F5344CB8AC3E}">
        <p14:creationId xmlns:p14="http://schemas.microsoft.com/office/powerpoint/2010/main" val="78509055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1" kern="1200" dirty="0">
                <a:solidFill>
                  <a:schemeClr val="tx1"/>
                </a:solidFill>
                <a:effectLst/>
                <a:latin typeface="Arial" charset="0"/>
                <a:ea typeface="ＭＳ Ｐゴシック" charset="-128"/>
                <a:cs typeface="ＭＳ Ｐゴシック" charset="-128"/>
              </a:rPr>
              <a:t>Austauschrunde</a:t>
            </a:r>
            <a:endParaRPr lang="de-DE" sz="1200"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Methodische Hinweise</a:t>
            </a:r>
            <a:endParaRPr lang="de-DE" sz="1200" kern="1200" dirty="0">
              <a:solidFill>
                <a:schemeClr val="tx1"/>
              </a:solidFill>
              <a:effectLst/>
              <a:latin typeface="Arial" charset="0"/>
              <a:ea typeface="ＭＳ Ｐゴシック" charset="-128"/>
              <a:cs typeface="ＭＳ Ｐゴシック" charset="-128"/>
            </a:endParaRPr>
          </a:p>
          <a:p>
            <a:r>
              <a:rPr lang="de-DE" sz="1200" kern="1200" baseline="0" dirty="0">
                <a:solidFill>
                  <a:schemeClr val="tx1"/>
                </a:solidFill>
                <a:effectLst/>
                <a:latin typeface="Arial" charset="0"/>
                <a:ea typeface="ＭＳ Ｐゴシック" charset="-128"/>
                <a:cs typeface="ＭＳ Ｐゴシック" charset="-128"/>
              </a:rPr>
              <a:t>Abschließend sollen die Teilnehmenden reflektieren, welche Merkmale/Kriterien eine „gute Sachaufgabe“ auszeichnen. Die Überlegungen der Lehrpersonen können stichpunktartig auf Karten notiert und in einer anschließenden Diskussionsrunde besprochen sowie mit den Merkmalen „guter Sachaufgaben“ nach Heinrich Winter (siehe Folie 37) abgeglichen werden. </a:t>
            </a:r>
          </a:p>
          <a:p>
            <a:endParaRPr lang="de-DE" sz="1200"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endParaRPr lang="de-DE" sz="1200" kern="1200" dirty="0">
              <a:solidFill>
                <a:schemeClr val="tx1"/>
              </a:solidFill>
              <a:effectLst/>
              <a:latin typeface="Arial" charset="0"/>
              <a:ea typeface="ＭＳ Ｐゴシック" charset="-128"/>
              <a:cs typeface="ＭＳ Ｐゴシック" charset="-128"/>
            </a:endParaRPr>
          </a:p>
          <a:p>
            <a:r>
              <a:rPr lang="de-DE" sz="1200" kern="1200" dirty="0">
                <a:solidFill>
                  <a:schemeClr val="tx1"/>
                </a:solidFill>
                <a:effectLst/>
                <a:latin typeface="Arial" charset="0"/>
                <a:ea typeface="ＭＳ Ｐゴシック" charset="-128"/>
                <a:cs typeface="ＭＳ Ｐゴシック" charset="-128"/>
              </a:rPr>
              <a:t>evtl. Karten, </a:t>
            </a:r>
            <a:r>
              <a:rPr lang="de-DE" sz="1200" kern="1200" dirty="0" err="1">
                <a:solidFill>
                  <a:schemeClr val="tx1"/>
                </a:solidFill>
                <a:effectLst/>
                <a:latin typeface="Arial" charset="0"/>
                <a:ea typeface="ＭＳ Ｐゴシック" charset="-128"/>
                <a:cs typeface="ＭＳ Ｐゴシック" charset="-128"/>
              </a:rPr>
              <a:t>Eddings</a:t>
            </a:r>
            <a:r>
              <a:rPr lang="de-DE" sz="1200" kern="1200" dirty="0">
                <a:solidFill>
                  <a:schemeClr val="tx1"/>
                </a:solidFill>
                <a:effectLst/>
                <a:latin typeface="Arial" charset="0"/>
                <a:ea typeface="ＭＳ Ｐゴシック" charset="-128"/>
                <a:cs typeface="ＭＳ Ｐゴシック" charset="-128"/>
              </a:rPr>
              <a:t>, Klebeband</a:t>
            </a:r>
            <a:endParaRPr lang="de-DE" i="0"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36</a:t>
            </a:fld>
            <a:endParaRPr lang="de-DE"/>
          </a:p>
        </p:txBody>
      </p:sp>
    </p:spTree>
    <p:extLst>
      <p:ext uri="{BB962C8B-B14F-4D97-AF65-F5344CB8AC3E}">
        <p14:creationId xmlns:p14="http://schemas.microsoft.com/office/powerpoint/2010/main" val="38425495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b="1" dirty="0">
                <a:solidFill>
                  <a:srgbClr val="327A86"/>
                </a:solidFill>
              </a:rPr>
              <a:t>Merkmale guter Sachaufgaben nach Winter (2003)</a:t>
            </a:r>
            <a:endParaRPr lang="de-DE" sz="1200" b="1" i="1" kern="1200" dirty="0">
              <a:solidFill>
                <a:srgbClr val="327A86"/>
              </a:solidFill>
              <a:effectLst/>
              <a:latin typeface="Ari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de-DE" sz="1200" i="1" kern="1200" dirty="0">
              <a:solidFill>
                <a:schemeClr val="tx1"/>
              </a:solidFill>
              <a:effectLst/>
              <a:latin typeface="Ari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i="1" kern="1200" dirty="0">
                <a:solidFill>
                  <a:schemeClr val="tx1"/>
                </a:solidFill>
                <a:effectLst/>
                <a:latin typeface="Arial" charset="0"/>
                <a:ea typeface="ＭＳ Ｐゴシック" charset="-128"/>
                <a:cs typeface="ＭＳ Ｐゴシック" charset="-128"/>
              </a:rPr>
              <a:t>Methodische Hinweise</a:t>
            </a:r>
            <a:endParaRPr lang="de-DE" sz="1200" kern="1200" dirty="0">
              <a:solidFill>
                <a:schemeClr val="tx1"/>
              </a:solidFill>
              <a:effectLst/>
              <a:latin typeface="Arial" charset="0"/>
              <a:ea typeface="ＭＳ Ｐゴシック" charset="-128"/>
              <a:cs typeface="ＭＳ Ｐゴシック" charset="-128"/>
            </a:endParaRPr>
          </a:p>
          <a:p>
            <a:r>
              <a:rPr lang="de-DE" dirty="0"/>
              <a:t>An dieser</a:t>
            </a:r>
            <a:r>
              <a:rPr lang="de-DE" baseline="0" dirty="0"/>
              <a:t> Stelle gilt es, die Ergebnisse der Teilnehmenden mit den von Heinrich Winter (2003) formulierten Merkmalen “guter Sachaufgaben“ abzugleichen. Wo finden sich Überschneidungen? Welche Aspekte wurden von den Teilnehmenden ggf. (noch) nicht herausgestellt und warum?</a:t>
            </a:r>
          </a:p>
          <a:p>
            <a:endParaRPr lang="de-DE" baseline="0" dirty="0"/>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endParaRPr lang="de-DE" sz="1200" kern="1200" dirty="0">
              <a:solidFill>
                <a:schemeClr val="tx1"/>
              </a:solidFill>
              <a:effectLst/>
              <a:latin typeface="Arial" charset="0"/>
              <a:ea typeface="ＭＳ Ｐゴシック" charset="-128"/>
              <a:cs typeface="ＭＳ Ｐゴシック" charset="-128"/>
            </a:endParaRPr>
          </a:p>
          <a:p>
            <a:r>
              <a:rPr lang="de-DE" sz="1200" kern="1200" dirty="0">
                <a:solidFill>
                  <a:schemeClr val="tx1"/>
                </a:solidFill>
                <a:effectLst/>
                <a:latin typeface="Arial" charset="0"/>
                <a:ea typeface="ＭＳ Ｐゴシック" charset="-128"/>
                <a:cs typeface="ＭＳ Ｐゴシック" charset="-128"/>
              </a:rPr>
              <a:t>evtl. Karten, </a:t>
            </a:r>
            <a:r>
              <a:rPr lang="de-DE" sz="1200" kern="1200" dirty="0" err="1">
                <a:solidFill>
                  <a:schemeClr val="tx1"/>
                </a:solidFill>
                <a:effectLst/>
                <a:latin typeface="Arial" charset="0"/>
                <a:ea typeface="ＭＳ Ｐゴシック" charset="-128"/>
                <a:cs typeface="ＭＳ Ｐゴシック" charset="-128"/>
              </a:rPr>
              <a:t>Eddings</a:t>
            </a:r>
            <a:r>
              <a:rPr lang="de-DE" sz="1200" kern="1200" dirty="0">
                <a:solidFill>
                  <a:schemeClr val="tx1"/>
                </a:solidFill>
                <a:effectLst/>
                <a:latin typeface="Arial" charset="0"/>
                <a:ea typeface="ＭＳ Ｐゴシック" charset="-128"/>
                <a:cs typeface="ＭＳ Ｐゴシック" charset="-128"/>
              </a:rPr>
              <a:t>, Klebeband</a:t>
            </a:r>
            <a:endParaRPr lang="de-DE" i="0"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37</a:t>
            </a:fld>
            <a:endParaRPr lang="de-DE"/>
          </a:p>
        </p:txBody>
      </p:sp>
    </p:spTree>
    <p:extLst>
      <p:ext uri="{BB962C8B-B14F-4D97-AF65-F5344CB8AC3E}">
        <p14:creationId xmlns:p14="http://schemas.microsoft.com/office/powerpoint/2010/main" val="368506897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1" kern="1200" dirty="0">
                <a:solidFill>
                  <a:schemeClr val="tx1"/>
                </a:solidFill>
                <a:effectLst/>
                <a:latin typeface="Arial" charset="0"/>
                <a:ea typeface="ＭＳ Ｐゴシック" charset="-128"/>
                <a:cs typeface="ＭＳ Ｐゴシック" charset="-128"/>
              </a:rPr>
              <a:t>Vielen Dank für Ihre Aufmerksamkeit!</a:t>
            </a:r>
            <a:endParaRPr lang="de-DE" sz="1200"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Methodische Hinweise</a:t>
            </a:r>
          </a:p>
          <a:p>
            <a:r>
              <a:rPr lang="de-DE" sz="1200" kern="1200" dirty="0">
                <a:solidFill>
                  <a:schemeClr val="tx1"/>
                </a:solidFill>
                <a:effectLst/>
                <a:latin typeface="Arial" charset="0"/>
                <a:ea typeface="ＭＳ Ｐゴシック" charset="-128"/>
                <a:cs typeface="ＭＳ Ｐゴシック" charset="-128"/>
              </a:rPr>
              <a:t>Am Ende der Fortbildung soll ein Rückbezug auf</a:t>
            </a:r>
            <a:r>
              <a:rPr lang="de-DE" sz="1200" kern="1200" baseline="0" dirty="0">
                <a:solidFill>
                  <a:schemeClr val="tx1"/>
                </a:solidFill>
                <a:effectLst/>
                <a:latin typeface="Arial" charset="0"/>
                <a:ea typeface="ＭＳ Ｐゴシック" charset="-128"/>
                <a:cs typeface="ＭＳ Ｐゴシック" charset="-128"/>
              </a:rPr>
              <a:t> die Ziele der Maßnahme erfolgen (siehe Folie 7). </a:t>
            </a:r>
            <a:r>
              <a:rPr lang="de-DE" sz="1200" kern="1200" dirty="0">
                <a:solidFill>
                  <a:schemeClr val="tx1"/>
                </a:solidFill>
                <a:effectLst/>
                <a:latin typeface="Arial" charset="0"/>
                <a:ea typeface="ＭＳ Ｐゴシック" charset="-128"/>
                <a:cs typeface="ＭＳ Ｐゴシック" charset="-128"/>
              </a:rPr>
              <a:t>Zudem sollte eine Feedback-Runde anschließen. Beispielsweise können im Vorfeld der Fortbildung Flipchart-Bögen mit Feedback-Themen (z. B. Inhalte der Fortbildung oder Praxisbezug) beschriftet werden, zu denen die Teilnehmenden dann jeweils ihre Rückmeldung notieren.</a:t>
            </a:r>
            <a:r>
              <a:rPr lang="de-DE" sz="1200" kern="1200" baseline="0" dirty="0">
                <a:solidFill>
                  <a:schemeClr val="tx1"/>
                </a:solidFill>
                <a:effectLst/>
                <a:latin typeface="Arial" charset="0"/>
                <a:ea typeface="ＭＳ Ｐゴシック" charset="-128"/>
                <a:cs typeface="ＭＳ Ｐゴシック" charset="-128"/>
              </a:rPr>
              <a:t> Darüber hinaus </a:t>
            </a:r>
            <a:r>
              <a:rPr lang="de-DE" sz="1200" kern="1200" dirty="0">
                <a:solidFill>
                  <a:schemeClr val="tx1"/>
                </a:solidFill>
                <a:effectLst/>
                <a:latin typeface="Arial" charset="0"/>
                <a:ea typeface="ＭＳ Ｐゴシック" charset="-128"/>
                <a:cs typeface="ＭＳ Ｐゴシック" charset="-128"/>
              </a:rPr>
              <a:t>können ggf. ein Handout oder Ausdrucke</a:t>
            </a:r>
            <a:r>
              <a:rPr lang="de-DE" sz="1200" kern="1200" baseline="0" dirty="0">
                <a:solidFill>
                  <a:schemeClr val="tx1"/>
                </a:solidFill>
                <a:effectLst/>
                <a:latin typeface="Arial" charset="0"/>
                <a:ea typeface="ＭＳ Ｐゴシック" charset="-128"/>
                <a:cs typeface="ＭＳ Ｐゴシック" charset="-128"/>
              </a:rPr>
              <a:t> </a:t>
            </a:r>
            <a:r>
              <a:rPr lang="de-DE" sz="1200" kern="1200" dirty="0">
                <a:solidFill>
                  <a:schemeClr val="tx1"/>
                </a:solidFill>
                <a:effectLst/>
                <a:latin typeface="Arial" charset="0"/>
                <a:ea typeface="ＭＳ Ｐゴシック" charset="-128"/>
                <a:cs typeface="ＭＳ Ｐゴシック" charset="-128"/>
              </a:rPr>
              <a:t>einzelner ausgewählter Folien verteilt werden. </a:t>
            </a:r>
          </a:p>
          <a:p>
            <a:r>
              <a:rPr lang="de-DE" sz="1200" kern="1200" dirty="0">
                <a:solidFill>
                  <a:schemeClr val="tx1"/>
                </a:solidFill>
                <a:effectLst/>
                <a:latin typeface="Arial" charset="0"/>
                <a:ea typeface="ＭＳ Ｐゴシック" charset="-128"/>
                <a:cs typeface="ＭＳ Ｐゴシック" charset="-128"/>
              </a:rPr>
              <a:t>Die Teilnehmenden erhalten am Ende der Veranstaltung die Literaturhinweise.</a:t>
            </a:r>
          </a:p>
          <a:p>
            <a:endParaRPr lang="de-DE" sz="1200"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endParaRPr lang="de-DE" sz="1200" kern="1200" dirty="0">
              <a:solidFill>
                <a:schemeClr val="tx1"/>
              </a:solidFill>
              <a:effectLst/>
              <a:latin typeface="Ari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kern="1200" dirty="0">
                <a:solidFill>
                  <a:schemeClr val="tx1"/>
                </a:solidFill>
                <a:effectLst/>
                <a:latin typeface="Arial" charset="0"/>
                <a:ea typeface="ＭＳ Ｐゴシック" charset="-128"/>
                <a:cs typeface="ＭＳ Ｐゴシック" charset="-128"/>
              </a:rPr>
              <a:t>evtl. Handout oder Ausdruck einer Auswahl von Folien, Flipchart, </a:t>
            </a:r>
            <a:r>
              <a:rPr lang="de-DE" sz="1200" kern="1200" dirty="0" err="1">
                <a:solidFill>
                  <a:schemeClr val="tx1"/>
                </a:solidFill>
                <a:effectLst/>
                <a:latin typeface="Arial" charset="0"/>
                <a:ea typeface="ＭＳ Ｐゴシック" charset="-128"/>
                <a:cs typeface="ＭＳ Ｐゴシック" charset="-128"/>
              </a:rPr>
              <a:t>Eddings</a:t>
            </a:r>
            <a:r>
              <a:rPr lang="de-DE" sz="1200" kern="1200" dirty="0">
                <a:solidFill>
                  <a:schemeClr val="tx1"/>
                </a:solidFill>
                <a:effectLst/>
                <a:latin typeface="Calibri Normal" charset="0"/>
                <a:ea typeface="ＭＳ Ｐゴシック" charset="-128"/>
                <a:cs typeface="ＭＳ Ｐゴシック" charset="-128"/>
              </a:rPr>
              <a:t>,</a:t>
            </a:r>
            <a:r>
              <a:rPr lang="de-DE" sz="1200" kern="1200" baseline="0" dirty="0">
                <a:solidFill>
                  <a:schemeClr val="tx1"/>
                </a:solidFill>
                <a:effectLst/>
                <a:latin typeface="Calibri Normal" charset="0"/>
                <a:ea typeface="ＭＳ Ｐゴシック" charset="-128"/>
                <a:cs typeface="ＭＳ Ｐゴシック" charset="-128"/>
              </a:rPr>
              <a:t> Literaturliste(</a:t>
            </a:r>
            <a:r>
              <a:rPr lang="de-DE" sz="1200" kern="1200" baseline="0" dirty="0" err="1">
                <a:solidFill>
                  <a:schemeClr val="tx1"/>
                </a:solidFill>
                <a:effectLst/>
                <a:latin typeface="Calibri Normal" charset="0"/>
                <a:ea typeface="ＭＳ Ｐゴシック" charset="-128"/>
                <a:cs typeface="ＭＳ Ｐゴシック" charset="-128"/>
              </a:rPr>
              <a:t>n</a:t>
            </a:r>
            <a:r>
              <a:rPr lang="de-DE" sz="1200" kern="1200" baseline="0" dirty="0">
                <a:solidFill>
                  <a:schemeClr val="tx1"/>
                </a:solidFill>
                <a:effectLst/>
                <a:latin typeface="Calibri Normal" charset="0"/>
                <a:ea typeface="ＭＳ Ｐゴシック" charset="-128"/>
                <a:cs typeface="ＭＳ Ｐゴシック" charset="-128"/>
              </a:rPr>
              <a:t>)</a:t>
            </a:r>
            <a:endParaRPr lang="de-DE" sz="1200" kern="1200" dirty="0">
              <a:solidFill>
                <a:schemeClr val="tx1"/>
              </a:solidFill>
              <a:effectLst/>
              <a:latin typeface="Arial" charset="0"/>
              <a:ea typeface="ＭＳ Ｐゴシック" charset="-128"/>
              <a:cs typeface="ＭＳ Ｐゴシック" charset="-128"/>
            </a:endParaRPr>
          </a:p>
        </p:txBody>
      </p:sp>
      <p:sp>
        <p:nvSpPr>
          <p:cNvPr id="4" name="Foliennummernplatzhalter 3"/>
          <p:cNvSpPr>
            <a:spLocks noGrp="1"/>
          </p:cNvSpPr>
          <p:nvPr>
            <p:ph type="sldNum" sz="quarter" idx="10"/>
          </p:nvPr>
        </p:nvSpPr>
        <p:spPr/>
        <p:txBody>
          <a:bodyPr/>
          <a:lstStyle/>
          <a:p>
            <a:fld id="{FAF12454-57A3-5346-8AD1-8A7E704F94A5}" type="slidenum">
              <a:rPr lang="de-DE" smtClean="0"/>
              <a:pPr/>
              <a:t>38</a:t>
            </a:fld>
            <a:endParaRPr lang="de-DE"/>
          </a:p>
        </p:txBody>
      </p:sp>
    </p:spTree>
    <p:extLst>
      <p:ext uri="{BB962C8B-B14F-4D97-AF65-F5344CB8AC3E}">
        <p14:creationId xmlns:p14="http://schemas.microsoft.com/office/powerpoint/2010/main" val="79238250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FAF12454-57A3-5346-8AD1-8A7E704F94A5}" type="slidenum">
              <a:rPr lang="de-DE" smtClean="0"/>
              <a:pPr/>
              <a:t>40</a:t>
            </a:fld>
            <a:endParaRPr lang="de-DE"/>
          </a:p>
        </p:txBody>
      </p:sp>
    </p:spTree>
    <p:extLst>
      <p:ext uri="{BB962C8B-B14F-4D97-AF65-F5344CB8AC3E}">
        <p14:creationId xmlns:p14="http://schemas.microsoft.com/office/powerpoint/2010/main" val="217636936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41</a:t>
            </a:fld>
            <a:endParaRPr lang="de-DE"/>
          </a:p>
        </p:txBody>
      </p:sp>
    </p:spTree>
    <p:extLst>
      <p:ext uri="{BB962C8B-B14F-4D97-AF65-F5344CB8AC3E}">
        <p14:creationId xmlns:p14="http://schemas.microsoft.com/office/powerpoint/2010/main" val="11601717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4</a:t>
            </a:fld>
            <a:endParaRPr lang="de-DE"/>
          </a:p>
        </p:txBody>
      </p:sp>
    </p:spTree>
    <p:extLst>
      <p:ext uri="{BB962C8B-B14F-4D97-AF65-F5344CB8AC3E}">
        <p14:creationId xmlns:p14="http://schemas.microsoft.com/office/powerpoint/2010/main" val="273473379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FAF12454-57A3-5346-8AD1-8A7E704F94A5}" type="slidenum">
              <a:rPr lang="de-DE" smtClean="0"/>
              <a:pPr/>
              <a:t>42</a:t>
            </a:fld>
            <a:endParaRPr lang="de-DE"/>
          </a:p>
        </p:txBody>
      </p:sp>
    </p:spTree>
    <p:extLst>
      <p:ext uri="{BB962C8B-B14F-4D97-AF65-F5344CB8AC3E}">
        <p14:creationId xmlns:p14="http://schemas.microsoft.com/office/powerpoint/2010/main" val="38975097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1" kern="1200" dirty="0">
                <a:solidFill>
                  <a:schemeClr val="tx1"/>
                </a:solidFill>
                <a:effectLst/>
                <a:latin typeface="Arial" charset="0"/>
                <a:ea typeface="ＭＳ Ｐゴシック" charset="-128"/>
                <a:cs typeface="ＭＳ Ｐゴシック" charset="-128"/>
              </a:rPr>
              <a:t>Gliederung</a:t>
            </a:r>
            <a:endParaRPr lang="de-DE" sz="1200"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Methodische Hinweise</a:t>
            </a:r>
            <a:endParaRPr lang="de-DE" sz="1200" kern="1200" dirty="0">
              <a:solidFill>
                <a:schemeClr val="tx1"/>
              </a:solidFill>
              <a:effectLst/>
              <a:latin typeface="Arial" charset="0"/>
              <a:ea typeface="ＭＳ Ｐゴシック" charset="-128"/>
              <a:cs typeface="ＭＳ Ｐゴシック" charset="-128"/>
            </a:endParaRPr>
          </a:p>
          <a:p>
            <a:r>
              <a:rPr lang="de-DE" sz="1200" kern="1200" dirty="0">
                <a:solidFill>
                  <a:schemeClr val="tx1"/>
                </a:solidFill>
                <a:effectLst/>
                <a:latin typeface="Arial" charset="0"/>
                <a:ea typeface="ＭＳ Ｐゴシック" charset="-128"/>
                <a:cs typeface="ＭＳ Ｐゴシック" charset="-128"/>
              </a:rPr>
              <a:t>Die einzelnen Themen des Schwerpunktes</a:t>
            </a:r>
            <a:r>
              <a:rPr lang="de-DE" sz="1200" kern="1200" baseline="0" dirty="0">
                <a:solidFill>
                  <a:schemeClr val="tx1"/>
                </a:solidFill>
                <a:effectLst/>
                <a:latin typeface="Arial" charset="0"/>
                <a:ea typeface="ＭＳ Ｐゴシック" charset="-128"/>
                <a:cs typeface="ＭＳ Ｐゴシック" charset="-128"/>
              </a:rPr>
              <a:t> Sachrechnen sollen</a:t>
            </a:r>
            <a:r>
              <a:rPr lang="de-DE" sz="1200" kern="1200" dirty="0">
                <a:solidFill>
                  <a:schemeClr val="tx1"/>
                </a:solidFill>
                <a:effectLst/>
                <a:latin typeface="Arial" charset="0"/>
                <a:ea typeface="ＭＳ Ｐゴシック" charset="-128"/>
                <a:cs typeface="ＭＳ Ｐゴシック" charset="-128"/>
              </a:rPr>
              <a:t> den Teilnehmenden anhand der Folie transparent gemacht werden.</a:t>
            </a:r>
          </a:p>
          <a:p>
            <a:endParaRPr lang="de-DE" sz="1200" b="0" i="1" kern="1200" dirty="0">
              <a:solidFill>
                <a:schemeClr val="tx1"/>
              </a:solidFill>
              <a:effectLst/>
              <a:latin typeface="Arial" charset="0"/>
              <a:ea typeface="ＭＳ Ｐゴシック" charset="-128"/>
            </a:endParaRPr>
          </a:p>
          <a:p>
            <a:r>
              <a:rPr lang="de-DE" b="0" i="1" dirty="0"/>
              <a:t>Strukturelle Hinweise </a:t>
            </a:r>
          </a:p>
          <a:p>
            <a:pPr marL="0" marR="0" lvl="0" indent="0" algn="l" defTabSz="914400" rtl="0" eaLnBrk="1" fontAlgn="base" latinLnBrk="0" hangingPunct="1">
              <a:lnSpc>
                <a:spcPct val="100000"/>
              </a:lnSpc>
              <a:spcBef>
                <a:spcPct val="30000"/>
              </a:spcBef>
              <a:spcAft>
                <a:spcPct val="0"/>
              </a:spcAft>
              <a:buClrTx/>
              <a:buSzTx/>
              <a:buFontTx/>
              <a:buNone/>
              <a:tabLst/>
              <a:defRPr/>
            </a:pPr>
            <a:r>
              <a:rPr lang="de-DE" b="0" dirty="0"/>
              <a:t>Folien 5-7</a:t>
            </a:r>
            <a:r>
              <a:rPr lang="de-DE" b="0" dirty="0">
                <a:effectLst/>
              </a:rPr>
              <a:t>: Begrüßung, Verlaufsplanung und Zielsetzung (5 min)</a:t>
            </a:r>
          </a:p>
          <a:p>
            <a:pPr marL="1085850" marR="0" lvl="2"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de-DE" b="0" dirty="0">
                <a:effectLst/>
              </a:rPr>
              <a:t>Inhaltliche Gliederung Baustein 2</a:t>
            </a:r>
          </a:p>
          <a:p>
            <a:pPr marL="1085850" marR="0" lvl="2"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de-DE" b="0" dirty="0">
                <a:effectLst/>
              </a:rPr>
              <a:t>Ziele Baustein 2</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de-DE" b="0" dirty="0">
                <a:effectLst/>
              </a:rPr>
              <a:t>Folien 8-9: Rückblick Baustein 1 (5 min)</a:t>
            </a:r>
          </a:p>
          <a:p>
            <a:pPr marL="1085850" marR="0" lvl="2"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de-DE" b="0" dirty="0">
                <a:effectLst/>
              </a:rPr>
              <a:t>Ziele des Sachrechnens</a:t>
            </a:r>
          </a:p>
          <a:p>
            <a:pPr marL="1085850" marR="0" lvl="2"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de-DE" b="0" dirty="0">
                <a:effectLst/>
              </a:rPr>
              <a:t>Funktionen des Sachrechnens</a:t>
            </a:r>
          </a:p>
          <a:p>
            <a:pPr marL="1085850" marR="0" lvl="2"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de-DE" b="0" dirty="0">
                <a:effectLst/>
              </a:rPr>
              <a:t>Typen von Sachaufgaben</a:t>
            </a:r>
          </a:p>
          <a:p>
            <a:pPr marL="1085850" marR="0" lvl="2"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de-DE" b="0" dirty="0">
                <a:effectLst/>
              </a:rPr>
              <a:t>Anforderungen beim Bearbeiten von Sachaufgaben </a:t>
            </a: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r>
              <a:rPr lang="de-DE" sz="800" dirty="0">
                <a:effectLst/>
              </a:rPr>
              <a:t> </a:t>
            </a:r>
            <a:endParaRPr lang="de-DE" sz="800"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5</a:t>
            </a:fld>
            <a:endParaRPr lang="de-DE"/>
          </a:p>
        </p:txBody>
      </p:sp>
    </p:spTree>
    <p:extLst>
      <p:ext uri="{BB962C8B-B14F-4D97-AF65-F5344CB8AC3E}">
        <p14:creationId xmlns:p14="http://schemas.microsoft.com/office/powerpoint/2010/main" val="25428324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1" kern="1200" dirty="0">
                <a:solidFill>
                  <a:schemeClr val="tx1"/>
                </a:solidFill>
                <a:effectLst/>
                <a:latin typeface="Arial" charset="0"/>
                <a:ea typeface="ＭＳ Ｐゴシック" charset="-128"/>
                <a:cs typeface="ＭＳ Ｐゴシック" charset="-128"/>
              </a:rPr>
              <a:t>Gliederung</a:t>
            </a:r>
            <a:endParaRPr lang="de-DE" sz="1200"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r>
              <a:rPr lang="de-DE" sz="800" dirty="0">
                <a:effectLst/>
              </a:rPr>
              <a:t> </a:t>
            </a:r>
            <a:endParaRPr lang="de-DE" sz="800"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6</a:t>
            </a:fld>
            <a:endParaRPr lang="de-DE"/>
          </a:p>
        </p:txBody>
      </p:sp>
    </p:spTree>
    <p:extLst>
      <p:ext uri="{BB962C8B-B14F-4D97-AF65-F5344CB8AC3E}">
        <p14:creationId xmlns:p14="http://schemas.microsoft.com/office/powerpoint/2010/main" val="26943827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1" kern="1200" dirty="0">
                <a:solidFill>
                  <a:schemeClr val="tx1"/>
                </a:solidFill>
                <a:effectLst/>
                <a:latin typeface="Arial" charset="0"/>
                <a:ea typeface="ＭＳ Ｐゴシック" charset="-128"/>
                <a:cs typeface="ＭＳ Ｐゴシック" charset="-128"/>
              </a:rPr>
              <a:t>Ziele</a:t>
            </a:r>
            <a:endParaRPr lang="de-DE" sz="1200"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Methodische Hinweise</a:t>
            </a:r>
            <a:endParaRPr lang="de-DE" sz="1200" kern="1200" dirty="0">
              <a:solidFill>
                <a:schemeClr val="tx1"/>
              </a:solidFill>
              <a:effectLst/>
              <a:latin typeface="Arial" charset="0"/>
              <a:ea typeface="ＭＳ Ｐゴシック" charset="-128"/>
              <a:cs typeface="ＭＳ Ｐゴシック" charset="-128"/>
            </a:endParaRPr>
          </a:p>
          <a:p>
            <a:r>
              <a:rPr lang="de-DE" sz="1200" kern="1200" dirty="0">
                <a:solidFill>
                  <a:schemeClr val="tx1"/>
                </a:solidFill>
                <a:effectLst/>
                <a:latin typeface="Arial" charset="0"/>
                <a:ea typeface="ＭＳ Ｐゴシック" charset="-128"/>
                <a:cs typeface="ＭＳ Ｐゴシック" charset="-128"/>
              </a:rPr>
              <a:t>Den</a:t>
            </a:r>
            <a:r>
              <a:rPr lang="de-DE" sz="1200" kern="1200" baseline="0" dirty="0">
                <a:solidFill>
                  <a:schemeClr val="tx1"/>
                </a:solidFill>
                <a:effectLst/>
                <a:latin typeface="Arial" charset="0"/>
                <a:ea typeface="ＭＳ Ｐゴシック" charset="-128"/>
                <a:cs typeface="ＭＳ Ｐゴシック" charset="-128"/>
              </a:rPr>
              <a:t> Teilnehmenden sollen zu Beginn der Fortbildung die Ziele des Bausteins transparent gemacht werden.</a:t>
            </a:r>
          </a:p>
          <a:p>
            <a:endParaRPr lang="de-DE" sz="1200"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endParaRPr lang="de-DE" sz="1200" kern="1200" dirty="0">
              <a:solidFill>
                <a:schemeClr val="tx1"/>
              </a:solidFill>
              <a:effectLst/>
              <a:latin typeface="Arial" charset="0"/>
              <a:ea typeface="ＭＳ Ｐゴシック" charset="-128"/>
              <a:cs typeface="ＭＳ Ｐゴシック" charset="-128"/>
            </a:endParaRPr>
          </a:p>
        </p:txBody>
      </p:sp>
      <p:sp>
        <p:nvSpPr>
          <p:cNvPr id="4" name="Foliennummernplatzhalter 3"/>
          <p:cNvSpPr>
            <a:spLocks noGrp="1"/>
          </p:cNvSpPr>
          <p:nvPr>
            <p:ph type="sldNum" sz="quarter" idx="10"/>
          </p:nvPr>
        </p:nvSpPr>
        <p:spPr/>
        <p:txBody>
          <a:bodyPr/>
          <a:lstStyle/>
          <a:p>
            <a:fld id="{FAF12454-57A3-5346-8AD1-8A7E704F94A5}" type="slidenum">
              <a:rPr lang="de-DE" smtClean="0"/>
              <a:pPr/>
              <a:t>7</a:t>
            </a:fld>
            <a:endParaRPr lang="de-DE"/>
          </a:p>
        </p:txBody>
      </p:sp>
    </p:spTree>
    <p:extLst>
      <p:ext uri="{BB962C8B-B14F-4D97-AF65-F5344CB8AC3E}">
        <p14:creationId xmlns:p14="http://schemas.microsoft.com/office/powerpoint/2010/main" val="2221686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sz="1200" b="1" i="0" kern="1200" dirty="0">
                <a:solidFill>
                  <a:schemeClr val="tx1"/>
                </a:solidFill>
                <a:effectLst/>
                <a:latin typeface="Calibri Normal" charset="0"/>
                <a:ea typeface="ＭＳ Ｐゴシック" charset="-128"/>
                <a:cs typeface="ＭＳ Ｐゴシック" charset="-128"/>
              </a:rPr>
              <a:t>Rückblick: Merkmale</a:t>
            </a:r>
            <a:r>
              <a:rPr lang="de-DE" sz="1200" b="1" i="0" kern="1200" baseline="0" dirty="0">
                <a:solidFill>
                  <a:schemeClr val="tx1"/>
                </a:solidFill>
                <a:effectLst/>
                <a:latin typeface="Calibri Normal" charset="0"/>
                <a:ea typeface="ＭＳ Ｐゴシック" charset="-128"/>
                <a:cs typeface="ＭＳ Ｐゴシック" charset="-128"/>
              </a:rPr>
              <a:t> des Sachrechnens </a:t>
            </a:r>
            <a:r>
              <a:rPr lang="de-DE" sz="1200" b="1" i="0" kern="1200" dirty="0">
                <a:solidFill>
                  <a:schemeClr val="tx1"/>
                </a:solidFill>
                <a:effectLst/>
                <a:latin typeface="Calibri Normal" charset="0"/>
                <a:ea typeface="ＭＳ Ｐゴシック" charset="-128"/>
                <a:cs typeface="ＭＳ Ｐゴシック" charset="-128"/>
              </a:rPr>
              <a:t>(vgl. Franke &amp; </a:t>
            </a:r>
            <a:r>
              <a:rPr lang="de-DE" sz="1200" b="1" i="0" kern="1200" dirty="0" err="1">
                <a:solidFill>
                  <a:schemeClr val="tx1"/>
                </a:solidFill>
                <a:effectLst/>
                <a:latin typeface="Calibri Normal" charset="0"/>
                <a:ea typeface="ＭＳ Ｐゴシック" charset="-128"/>
                <a:cs typeface="ＭＳ Ｐゴシック" charset="-128"/>
              </a:rPr>
              <a:t>Ruwisch</a:t>
            </a:r>
            <a:r>
              <a:rPr lang="de-DE" sz="1200" b="1" i="0" kern="1200" dirty="0">
                <a:solidFill>
                  <a:schemeClr val="tx1"/>
                </a:solidFill>
                <a:effectLst/>
                <a:latin typeface="Calibri Normal" charset="0"/>
                <a:ea typeface="ＭＳ Ｐゴシック" charset="-128"/>
                <a:cs typeface="ＭＳ Ｐゴシック" charset="-128"/>
              </a:rPr>
              <a:t> 2010, S. 19f.)</a:t>
            </a:r>
            <a:endParaRPr lang="de-DE" sz="1200" i="1" kern="1200" dirty="0">
              <a:solidFill>
                <a:schemeClr val="tx1"/>
              </a:solidFill>
              <a:effectLst/>
              <a:latin typeface="Ari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de-DE" sz="1200" i="1" kern="1200" dirty="0">
              <a:solidFill>
                <a:schemeClr val="tx1"/>
              </a:solidFill>
              <a:effectLst/>
              <a:latin typeface="Ari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i="1" kern="1200" dirty="0">
                <a:solidFill>
                  <a:schemeClr val="tx1"/>
                </a:solidFill>
                <a:effectLst/>
                <a:latin typeface="Arial" charset="0"/>
                <a:ea typeface="ＭＳ Ｐゴシック" charset="-128"/>
                <a:cs typeface="ＭＳ Ｐゴシック" charset="-128"/>
              </a:rPr>
              <a:t>Methodische Hinweise</a:t>
            </a:r>
          </a:p>
          <a:p>
            <a:pPr marL="0" marR="0" lvl="0" indent="0" algn="l" defTabSz="914400" rtl="0" eaLnBrk="1" fontAlgn="base" latinLnBrk="0" hangingPunct="1">
              <a:lnSpc>
                <a:spcPct val="100000"/>
              </a:lnSpc>
              <a:spcBef>
                <a:spcPct val="30000"/>
              </a:spcBef>
              <a:spcAft>
                <a:spcPct val="0"/>
              </a:spcAft>
              <a:buClrTx/>
              <a:buSzTx/>
              <a:buFontTx/>
              <a:buNone/>
              <a:tabLst/>
              <a:defRPr/>
            </a:pPr>
            <a:r>
              <a:rPr lang="de-DE" sz="1200" b="0" i="0" kern="1200" dirty="0">
                <a:solidFill>
                  <a:schemeClr val="tx1"/>
                </a:solidFill>
                <a:effectLst/>
                <a:latin typeface="Calibri Normal" charset="0"/>
                <a:ea typeface="ＭＳ Ｐゴシック" charset="-128"/>
                <a:cs typeface="ＭＳ Ｐゴシック" charset="-128"/>
              </a:rPr>
              <a:t>Zu Beginn der Veranstaltung soll ein Rückbezug auf die Inhalte des ersten Bausteins erfolgen, um das Vorwissen der Teilnehmenden zu aktivieren und daran anknüpfen zu können. </a:t>
            </a:r>
            <a:endParaRPr lang="de-DE" sz="1200" b="1" i="0" kern="1200" dirty="0">
              <a:solidFill>
                <a:schemeClr val="tx1"/>
              </a:solidFill>
              <a:effectLst/>
              <a:latin typeface="Calibri Norm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de-DE" sz="1200" i="1" kern="1200" dirty="0">
              <a:solidFill>
                <a:schemeClr val="tx1"/>
              </a:solidFill>
              <a:effectLst/>
              <a:latin typeface="Ari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i="1" kern="1200" dirty="0">
                <a:solidFill>
                  <a:schemeClr val="tx1"/>
                </a:solidFill>
                <a:effectLst/>
                <a:latin typeface="Arial" charset="0"/>
                <a:ea typeface="ＭＳ Ｐゴシック" charset="-128"/>
                <a:cs typeface="ＭＳ Ｐゴシック" charset="-128"/>
              </a:rPr>
              <a:t>Fachliche/fachdidaktische Hinweise</a:t>
            </a:r>
            <a:endParaRPr lang="de-DE" sz="1200" b="0" i="0" kern="1200" dirty="0">
              <a:solidFill>
                <a:schemeClr val="tx1"/>
              </a:solidFill>
              <a:effectLst/>
              <a:latin typeface="Calibri Norm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b="0" i="0" kern="1200" dirty="0">
                <a:solidFill>
                  <a:schemeClr val="tx1"/>
                </a:solidFill>
                <a:effectLst/>
                <a:latin typeface="Calibri Normal" charset="0"/>
                <a:ea typeface="ＭＳ Ｐゴシック" charset="-128"/>
                <a:cs typeface="ＭＳ Ｐゴシック" charset="-128"/>
              </a:rPr>
              <a:t>Die Gewichtung der einzelnen Aspekte ist von der Zielsetzung des Sachrechnens abhängig. Stehen der Aus- und Aufbau der arithmetischen Kenntnisse der </a:t>
            </a:r>
            <a:r>
              <a:rPr lang="de-DE" sz="1200" b="0" i="0" kern="1200" dirty="0" err="1">
                <a:solidFill>
                  <a:schemeClr val="tx1"/>
                </a:solidFill>
                <a:effectLst/>
                <a:latin typeface="Calibri Normal" charset="0"/>
                <a:ea typeface="ＭＳ Ｐゴシック" charset="-128"/>
                <a:cs typeface="ＭＳ Ｐゴシック" charset="-128"/>
              </a:rPr>
              <a:t>SuS</a:t>
            </a:r>
            <a:r>
              <a:rPr lang="de-DE" sz="1200" b="0" i="0" kern="1200" dirty="0">
                <a:solidFill>
                  <a:schemeClr val="tx1"/>
                </a:solidFill>
                <a:effectLst/>
                <a:latin typeface="Calibri Normal" charset="0"/>
                <a:ea typeface="ＭＳ Ｐゴシック" charset="-128"/>
                <a:cs typeface="ＭＳ Ｐゴシック" charset="-128"/>
              </a:rPr>
              <a:t> im Vordergrund, dient das Sachrechnen vor allem als Übungsfeld, d.h. Sachrechnen als Lernprinzip (Sachrechnen als Anwenden von Mathematik). Soll hingegen die Entwicklung der allgemeinen Problemlösefähigkeit geschult werden, wird der Bezug des Kindes zum mathematischen Inhalt hervorgehoben. Wird das Sachrechnen mit dem Ziel der Umwelterschließung eingesetzt, tritt die Mathematik häufig in den Hintergrund, d.h. Sachrechnen als Lernziel (vgl. Franke &amp; </a:t>
            </a:r>
            <a:r>
              <a:rPr lang="de-DE" sz="1200" b="0" i="0" kern="1200" dirty="0" err="1">
                <a:solidFill>
                  <a:schemeClr val="tx1"/>
                </a:solidFill>
                <a:effectLst/>
                <a:latin typeface="Calibri Normal" charset="0"/>
                <a:ea typeface="ＭＳ Ｐゴシック" charset="-128"/>
                <a:cs typeface="ＭＳ Ｐゴシック" charset="-128"/>
              </a:rPr>
              <a:t>Ruwisch</a:t>
            </a:r>
            <a:r>
              <a:rPr lang="de-DE" sz="1200" b="0" i="0" kern="1200" dirty="0">
                <a:solidFill>
                  <a:schemeClr val="tx1"/>
                </a:solidFill>
                <a:effectLst/>
                <a:latin typeface="Calibri Normal" charset="0"/>
                <a:ea typeface="ＭＳ Ｐゴシック" charset="-128"/>
                <a:cs typeface="ＭＳ Ｐゴシック" charset="-128"/>
              </a:rPr>
              <a:t> 2010, S. 19 f.).</a:t>
            </a: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r>
              <a:rPr lang="de-DE" dirty="0">
                <a:effectLst/>
              </a:rPr>
              <a:t> </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8</a:t>
            </a:fld>
            <a:endParaRPr lang="de-DE"/>
          </a:p>
        </p:txBody>
      </p:sp>
    </p:spTree>
    <p:extLst>
      <p:ext uri="{BB962C8B-B14F-4D97-AF65-F5344CB8AC3E}">
        <p14:creationId xmlns:p14="http://schemas.microsoft.com/office/powerpoint/2010/main" val="14964770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sz="1200" b="1" i="0" kern="1200" dirty="0">
                <a:solidFill>
                  <a:schemeClr val="tx1"/>
                </a:solidFill>
                <a:effectLst/>
                <a:latin typeface="Calibri Normal" charset="0"/>
                <a:ea typeface="ＭＳ Ｐゴシック" charset="-128"/>
                <a:cs typeface="ＭＳ Ｐゴシック" charset="-128"/>
              </a:rPr>
              <a:t>Rückblick: Funktionen des Sachrechnens</a:t>
            </a:r>
          </a:p>
          <a:p>
            <a:pPr marL="0" marR="0" indent="0" algn="l" defTabSz="914400" rtl="0" eaLnBrk="1" fontAlgn="base" latinLnBrk="0" hangingPunct="1">
              <a:lnSpc>
                <a:spcPct val="100000"/>
              </a:lnSpc>
              <a:spcBef>
                <a:spcPct val="30000"/>
              </a:spcBef>
              <a:spcAft>
                <a:spcPct val="0"/>
              </a:spcAft>
              <a:buClrTx/>
              <a:buSzTx/>
              <a:buFontTx/>
              <a:buNone/>
              <a:tabLst/>
              <a:defRPr/>
            </a:pPr>
            <a:endParaRPr lang="de-DE" sz="1200" i="1" kern="1200" dirty="0">
              <a:solidFill>
                <a:schemeClr val="tx1"/>
              </a:solidFill>
              <a:effectLst/>
              <a:latin typeface="Ari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i="1" kern="1200" dirty="0">
                <a:solidFill>
                  <a:schemeClr val="tx1"/>
                </a:solidFill>
                <a:effectLst/>
                <a:latin typeface="Arial" charset="0"/>
                <a:ea typeface="ＭＳ Ｐゴシック" charset="-128"/>
                <a:cs typeface="ＭＳ Ｐゴシック" charset="-128"/>
              </a:rPr>
              <a:t>Methodische Hinweise</a:t>
            </a:r>
          </a:p>
          <a:p>
            <a:pPr marL="0" marR="0" lvl="0" indent="0" algn="l" defTabSz="914400" rtl="0" eaLnBrk="1" fontAlgn="base" latinLnBrk="0" hangingPunct="1">
              <a:lnSpc>
                <a:spcPct val="100000"/>
              </a:lnSpc>
              <a:spcBef>
                <a:spcPct val="30000"/>
              </a:spcBef>
              <a:spcAft>
                <a:spcPct val="0"/>
              </a:spcAft>
              <a:buClrTx/>
              <a:buSzTx/>
              <a:buFontTx/>
              <a:buNone/>
              <a:tabLst/>
              <a:defRPr/>
            </a:pPr>
            <a:r>
              <a:rPr lang="de-DE" sz="1200" b="0" i="0" kern="1200" dirty="0">
                <a:solidFill>
                  <a:schemeClr val="tx1"/>
                </a:solidFill>
                <a:effectLst/>
                <a:latin typeface="Calibri Normal" charset="0"/>
                <a:ea typeface="ＭＳ Ｐゴシック" charset="-128"/>
                <a:cs typeface="ＭＳ Ｐゴシック" charset="-128"/>
              </a:rPr>
              <a:t>Zu Beginn der Veranstaltung soll ein Rückbezug auf die Inhalte des ersten Bausteins erfolgen, um das Vorwissen der Teilnehmenden zu aktivieren und daran anknüpfen zu können. </a:t>
            </a:r>
            <a:endParaRPr lang="de-DE" sz="1200" b="1" i="0" kern="1200" dirty="0">
              <a:solidFill>
                <a:schemeClr val="tx1"/>
              </a:solidFill>
              <a:effectLst/>
              <a:latin typeface="Calibri Norm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de-DE" sz="1200" i="1" kern="1200" dirty="0">
              <a:solidFill>
                <a:schemeClr val="tx1"/>
              </a:solidFill>
              <a:effectLst/>
              <a:latin typeface="Ari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i="1" kern="1200" dirty="0">
                <a:solidFill>
                  <a:schemeClr val="tx1"/>
                </a:solidFill>
                <a:effectLst/>
                <a:latin typeface="Arial" charset="0"/>
                <a:ea typeface="ＭＳ Ｐゴシック" charset="-128"/>
                <a:cs typeface="ＭＳ Ｐゴシック" charset="-128"/>
              </a:rPr>
              <a:t>Fachliche/fachdidaktische Hinweise</a:t>
            </a:r>
            <a:endParaRPr lang="de-DE" sz="1200" b="0" i="0" kern="1200" dirty="0">
              <a:solidFill>
                <a:schemeClr val="tx1"/>
              </a:solidFill>
              <a:effectLst/>
              <a:latin typeface="Calibri Norm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b="0" i="0" kern="1200" dirty="0">
                <a:solidFill>
                  <a:schemeClr val="tx1"/>
                </a:solidFill>
                <a:effectLst/>
                <a:latin typeface="Calibri Normal" charset="0"/>
                <a:ea typeface="ＭＳ Ｐゴシック" charset="-128"/>
                <a:cs typeface="ＭＳ Ｐゴシック" charset="-128"/>
              </a:rPr>
              <a:t>Das Wissen über die unterschiedlichen</a:t>
            </a:r>
            <a:r>
              <a:rPr lang="de-DE" sz="1200" b="0" i="0" kern="1200" baseline="0" dirty="0">
                <a:solidFill>
                  <a:schemeClr val="tx1"/>
                </a:solidFill>
                <a:effectLst/>
                <a:latin typeface="Calibri Normal" charset="0"/>
                <a:ea typeface="ＭＳ Ｐゴシック" charset="-128"/>
                <a:cs typeface="ＭＳ Ｐゴシック" charset="-128"/>
              </a:rPr>
              <a:t> Zielsetzungen und Funktionen des Sachrechnens ist zentral für die Bewertung von Sachaufgaben und deren Auswahl für den Unterricht.</a:t>
            </a: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r>
              <a:rPr lang="de-DE" dirty="0">
                <a:effectLst/>
              </a:rPr>
              <a:t> </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9</a:t>
            </a:fld>
            <a:endParaRPr lang="de-DE"/>
          </a:p>
        </p:txBody>
      </p:sp>
    </p:spTree>
    <p:extLst>
      <p:ext uri="{BB962C8B-B14F-4D97-AF65-F5344CB8AC3E}">
        <p14:creationId xmlns:p14="http://schemas.microsoft.com/office/powerpoint/2010/main" val="8032203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Ü | ZÜ | Text/Aufz.">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4000" y="417600"/>
            <a:ext cx="8856984" cy="490861"/>
          </a:xfrm>
          <a:prstGeom prst="rect">
            <a:avLst/>
          </a:prstGeom>
        </p:spPr>
        <p:txBody>
          <a:bodyPr vert="horz" lIns="91440" tIns="45720" rIns="91440" bIns="45720" rtlCol="0" anchor="ctr">
            <a:normAutofit/>
          </a:bodyPr>
          <a:lstStyle>
            <a:lvl1pPr>
              <a:defRPr b="1"/>
            </a:lvl1pPr>
          </a:lstStyle>
          <a:p>
            <a:r>
              <a:rPr lang="de-DE" dirty="0"/>
              <a:t>Titelmasterformat durch Klicken bearbeiten</a:t>
            </a:r>
          </a:p>
        </p:txBody>
      </p:sp>
      <p:sp>
        <p:nvSpPr>
          <p:cNvPr id="11" name="Rectangle 8"/>
          <p:cNvSpPr>
            <a:spLocks noGrp="1" noChangeArrowheads="1"/>
          </p:cNvSpPr>
          <p:nvPr>
            <p:ph idx="1" hasCustomPrompt="1"/>
          </p:nvPr>
        </p:nvSpPr>
        <p:spPr bwMode="auto">
          <a:xfrm>
            <a:off x="324000" y="1515600"/>
            <a:ext cx="8496472" cy="501112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
        <p:nvSpPr>
          <p:cNvPr id="5" name="Inhaltsplatzhalter 2"/>
          <p:cNvSpPr>
            <a:spLocks noGrp="1"/>
          </p:cNvSpPr>
          <p:nvPr>
            <p:ph idx="17" hasCustomPrompt="1"/>
          </p:nvPr>
        </p:nvSpPr>
        <p:spPr>
          <a:xfrm>
            <a:off x="324000" y="1124744"/>
            <a:ext cx="8427398" cy="288032"/>
          </a:xfrm>
        </p:spPr>
        <p:txBody>
          <a:bodyPr lIns="90000"/>
          <a:lstStyle>
            <a:lvl1pPr marL="0" indent="0">
              <a:spcAft>
                <a:spcPts val="1200"/>
              </a:spcAft>
              <a:buClr>
                <a:srgbClr val="CBB98A"/>
              </a:buClr>
              <a:buNone/>
              <a:defRPr b="0">
                <a:solidFill>
                  <a:srgbClr val="327A86"/>
                </a:solidFill>
              </a:defRPr>
            </a:lvl1pPr>
            <a:lvl2pPr>
              <a:spcAft>
                <a:spcPts val="1200"/>
              </a:spcAft>
              <a:buClr>
                <a:srgbClr val="CBB98A"/>
              </a:buClr>
              <a:defRPr/>
            </a:lvl2pPr>
            <a:lvl3pPr>
              <a:spcAft>
                <a:spcPts val="1200"/>
              </a:spcAft>
              <a:buClr>
                <a:srgbClr val="CBB98A"/>
              </a:buClr>
              <a:defRPr/>
            </a:lvl3pPr>
            <a:lvl4pPr>
              <a:spcAft>
                <a:spcPts val="1200"/>
              </a:spcAft>
              <a:buClr>
                <a:srgbClr val="CBB98A"/>
              </a:buClr>
              <a:defRPr/>
            </a:lvl4pPr>
            <a:lvl5pPr>
              <a:spcAft>
                <a:spcPts val="1200"/>
              </a:spcAft>
              <a:buClr>
                <a:srgbClr val="CBB98A"/>
              </a:buClr>
              <a:defRPr/>
            </a:lvl5pPr>
          </a:lstStyle>
          <a:p>
            <a:pPr lvl="0"/>
            <a:r>
              <a:rPr lang="de-DE" dirty="0"/>
              <a:t>Zwischenüberschrift bearbeiten</a:t>
            </a:r>
          </a:p>
        </p:txBody>
      </p:sp>
    </p:spTree>
  </p:cSld>
  <p:clrMapOvr>
    <a:masterClrMapping/>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Ü | Text/Aufz.">
    <p:spTree>
      <p:nvGrpSpPr>
        <p:cNvPr id="1" name=""/>
        <p:cNvGrpSpPr/>
        <p:nvPr/>
      </p:nvGrpSpPr>
      <p:grpSpPr>
        <a:xfrm>
          <a:off x="0" y="0"/>
          <a:ext cx="0" cy="0"/>
          <a:chOff x="0" y="0"/>
          <a:chExt cx="0" cy="0"/>
        </a:xfrm>
      </p:grpSpPr>
      <p:sp>
        <p:nvSpPr>
          <p:cNvPr id="11" name="Rectangle 8"/>
          <p:cNvSpPr>
            <a:spLocks noGrp="1" noChangeArrowheads="1"/>
          </p:cNvSpPr>
          <p:nvPr>
            <p:ph idx="1" hasCustomPrompt="1"/>
          </p:nvPr>
        </p:nvSpPr>
        <p:spPr bwMode="auto">
          <a:xfrm>
            <a:off x="323528"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
        <p:nvSpPr>
          <p:cNvPr id="9" name="Titelplatzhalter 2"/>
          <p:cNvSpPr>
            <a:spLocks noGrp="1"/>
          </p:cNvSpPr>
          <p:nvPr>
            <p:ph type="title"/>
          </p:nvPr>
        </p:nvSpPr>
        <p:spPr>
          <a:xfrm>
            <a:off x="324000" y="417600"/>
            <a:ext cx="8568480" cy="490861"/>
          </a:xfrm>
          <a:prstGeom prst="rect">
            <a:avLst/>
          </a:prstGeom>
        </p:spPr>
        <p:txBody>
          <a:bodyPr vert="horz" lIns="91440" tIns="45720" rIns="91440" bIns="45720" rtlCol="0" anchor="ctr">
            <a:normAutofit/>
          </a:bodyPr>
          <a:lstStyle>
            <a:lvl1pPr>
              <a:defRPr b="1"/>
            </a:lvl1pPr>
          </a:lstStyle>
          <a:p>
            <a:r>
              <a:rPr lang="de-DE" dirty="0"/>
              <a:t>Titelmasterformat durch Klicken bearbeiten</a:t>
            </a:r>
          </a:p>
        </p:txBody>
      </p:sp>
    </p:spTree>
    <p:extLst>
      <p:ext uri="{BB962C8B-B14F-4D97-AF65-F5344CB8AC3E}">
        <p14:creationId xmlns:p14="http://schemas.microsoft.com/office/powerpoint/2010/main" val="2576388977"/>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Ü | Objekt">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4000" y="417600"/>
            <a:ext cx="8964488" cy="490861"/>
          </a:xfrm>
          <a:prstGeom prst="rect">
            <a:avLst/>
          </a:prstGeom>
        </p:spPr>
        <p:txBody>
          <a:bodyPr vert="horz" lIns="91440" tIns="45720" rIns="91440" bIns="45720" rtlCol="0" anchor="ctr">
            <a:normAutofit/>
          </a:bodyPr>
          <a:lstStyle>
            <a:lvl1pPr>
              <a:defRPr b="1"/>
            </a:lvl1pPr>
          </a:lstStyle>
          <a:p>
            <a:r>
              <a:rPr lang="de-DE" dirty="0"/>
              <a:t>Titelmasterformat durch Klicken bearbeiten</a:t>
            </a:r>
          </a:p>
        </p:txBody>
      </p:sp>
      <p:sp>
        <p:nvSpPr>
          <p:cNvPr id="11" name="Rectangle 8"/>
          <p:cNvSpPr>
            <a:spLocks noGrp="1" noChangeArrowheads="1"/>
          </p:cNvSpPr>
          <p:nvPr>
            <p:ph idx="1"/>
          </p:nvPr>
        </p:nvSpPr>
        <p:spPr bwMode="auto">
          <a:xfrm>
            <a:off x="323528" y="1124744"/>
            <a:ext cx="8424936" cy="540060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de-DE"/>
              <a:t>Formatvorlagen des Textmasters bearbeiten</a:t>
            </a:r>
          </a:p>
        </p:txBody>
      </p:sp>
    </p:spTree>
    <p:extLst>
      <p:ext uri="{BB962C8B-B14F-4D97-AF65-F5344CB8AC3E}">
        <p14:creationId xmlns:p14="http://schemas.microsoft.com/office/powerpoint/2010/main" val="1903940956"/>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Ü | freie Gestaltung">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4000" y="417600"/>
            <a:ext cx="903649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Tree>
    <p:extLst>
      <p:ext uri="{BB962C8B-B14F-4D97-AF65-F5344CB8AC3E}">
        <p14:creationId xmlns:p14="http://schemas.microsoft.com/office/powerpoint/2010/main" val="1929633898"/>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Gliederung">
    <p:bg>
      <p:bgPr>
        <a:solidFill>
          <a:schemeClr val="bg1"/>
        </a:solidFill>
        <a:effectLst/>
      </p:bgPr>
    </p:bg>
    <p:spTree>
      <p:nvGrpSpPr>
        <p:cNvPr id="1" name=""/>
        <p:cNvGrpSpPr/>
        <p:nvPr/>
      </p:nvGrpSpPr>
      <p:grpSpPr>
        <a:xfrm>
          <a:off x="0" y="0"/>
          <a:ext cx="0" cy="0"/>
          <a:chOff x="0" y="0"/>
          <a:chExt cx="0" cy="0"/>
        </a:xfrm>
      </p:grpSpPr>
      <p:sp>
        <p:nvSpPr>
          <p:cNvPr id="6" name="Rechteck 5"/>
          <p:cNvSpPr/>
          <p:nvPr userDrawn="1"/>
        </p:nvSpPr>
        <p:spPr bwMode="auto">
          <a:xfrm>
            <a:off x="0" y="332656"/>
            <a:ext cx="9144000" cy="6525344"/>
          </a:xfrm>
          <a:prstGeom prst="rect">
            <a:avLst/>
          </a:prstGeom>
          <a:solidFill>
            <a:srgbClr val="327A86">
              <a:alpha val="52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solidFill>
                <a:prstClr val="black"/>
              </a:solidFill>
              <a:latin typeface="Calibri" panose="020F0502020204030204" pitchFamily="34" charset="0"/>
            </a:endParaRPr>
          </a:p>
        </p:txBody>
      </p:sp>
      <p:sp>
        <p:nvSpPr>
          <p:cNvPr id="24" name="Rechteck 23"/>
          <p:cNvSpPr/>
          <p:nvPr userDrawn="1"/>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endParaRPr lang="en-GB" sz="2000" err="1">
              <a:solidFill>
                <a:prstClr val="black"/>
              </a:solidFill>
              <a:latin typeface="Calibri" panose="020F0502020204030204" pitchFamily="34" charset="0"/>
            </a:endParaRPr>
          </a:p>
        </p:txBody>
      </p:sp>
      <p:sp>
        <p:nvSpPr>
          <p:cNvPr id="23" name="Titelplatzhalter 2"/>
          <p:cNvSpPr>
            <a:spLocks noGrp="1"/>
          </p:cNvSpPr>
          <p:nvPr>
            <p:ph type="title" hasCustomPrompt="1"/>
          </p:nvPr>
        </p:nvSpPr>
        <p:spPr>
          <a:xfrm>
            <a:off x="323528" y="417587"/>
            <a:ext cx="8424936" cy="490861"/>
          </a:xfrm>
          <a:prstGeom prst="rect">
            <a:avLst/>
          </a:prstGeom>
        </p:spPr>
        <p:txBody>
          <a:bodyPr vert="horz" lIns="91440" tIns="45720" rIns="91440" bIns="45720" rtlCol="0" anchor="t">
            <a:normAutofit/>
          </a:bodyPr>
          <a:lstStyle>
            <a:lvl1pPr>
              <a:defRPr b="1">
                <a:solidFill>
                  <a:schemeClr val="bg1"/>
                </a:solidFill>
              </a:defRPr>
            </a:lvl1pPr>
          </a:lstStyle>
          <a:p>
            <a:r>
              <a:rPr lang="de-DE" dirty="0"/>
              <a:t>Gliederung</a:t>
            </a:r>
          </a:p>
        </p:txBody>
      </p:sp>
      <p:sp>
        <p:nvSpPr>
          <p:cNvPr id="33" name="Rectangle 8"/>
          <p:cNvSpPr>
            <a:spLocks noGrp="1" noChangeArrowheads="1"/>
          </p:cNvSpPr>
          <p:nvPr>
            <p:ph idx="1" hasCustomPrompt="1"/>
          </p:nvPr>
        </p:nvSpPr>
        <p:spPr bwMode="auto">
          <a:xfrm>
            <a:off x="395536" y="1340768"/>
            <a:ext cx="8424936" cy="3672408"/>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marR="0" indent="0" algn="l" defTabSz="914400" rtl="0" eaLnBrk="1" fontAlgn="base" latinLnBrk="0" hangingPunct="1">
              <a:lnSpc>
                <a:spcPts val="3600"/>
              </a:lnSpc>
              <a:spcBef>
                <a:spcPts val="576"/>
              </a:spcBef>
              <a:spcAft>
                <a:spcPts val="600"/>
              </a:spcAft>
              <a:buClr>
                <a:schemeClr val="bg1"/>
              </a:buClr>
              <a:buSzTx/>
              <a:buFont typeface="Arial" panose="020B0604020202020204" pitchFamily="34" charset="0"/>
              <a:buChar char="•"/>
              <a:tabLst>
                <a:tab pos="622300" algn="l"/>
              </a:tabLst>
              <a:defRPr sz="2500" b="1" baseline="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p:txBody>
      </p:sp>
    </p:spTree>
    <p:extLst>
      <p:ext uri="{BB962C8B-B14F-4D97-AF65-F5344CB8AC3E}">
        <p14:creationId xmlns:p14="http://schemas.microsoft.com/office/powerpoint/2010/main" val="9026245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endParaRPr lang="de-DE" b="0" i="0">
              <a:solidFill>
                <a:prstClr val="black"/>
              </a:solidFill>
              <a:latin typeface="Calibri Normal" charset="0"/>
            </a:endParaRPr>
          </a:p>
        </p:txBody>
      </p:sp>
      <p:sp>
        <p:nvSpPr>
          <p:cNvPr id="12" name="Rectangle 19"/>
          <p:cNvSpPr>
            <a:spLocks noChangeArrowheads="1"/>
          </p:cNvSpPr>
          <p:nvPr userDrawn="1"/>
        </p:nvSpPr>
        <p:spPr bwMode="auto">
          <a:xfrm>
            <a:off x="0" y="3789035"/>
            <a:ext cx="6876256" cy="2880325"/>
          </a:xfrm>
          <a:prstGeom prst="rect">
            <a:avLst/>
          </a:prstGeom>
          <a:solidFill>
            <a:srgbClr val="327A86"/>
          </a:solidFill>
          <a:ln w="9525">
            <a:noFill/>
            <a:miter lim="800000"/>
            <a:headEnd/>
            <a:tailEnd/>
          </a:ln>
        </p:spPr>
        <p:txBody>
          <a:bodyPr wrap="none" anchor="ctr">
            <a:prstTxWarp prst="textNoShape">
              <a:avLst/>
            </a:prstTxWarp>
          </a:bodyPr>
          <a:lstStyle/>
          <a:p>
            <a:endParaRPr lang="de-DE" b="0" i="0">
              <a:solidFill>
                <a:prstClr val="black"/>
              </a:solidFill>
              <a:latin typeface="Calibri Normal" charset="0"/>
            </a:endParaRPr>
          </a:p>
        </p:txBody>
      </p:sp>
      <p:sp>
        <p:nvSpPr>
          <p:cNvPr id="14" name="Rechteck 13"/>
          <p:cNvSpPr/>
          <p:nvPr userDrawn="1"/>
        </p:nvSpPr>
        <p:spPr bwMode="auto">
          <a:xfrm>
            <a:off x="7092281" y="3787878"/>
            <a:ext cx="2051719" cy="2881482"/>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b="0" i="0">
              <a:solidFill>
                <a:prstClr val="black"/>
              </a:solidFill>
              <a:latin typeface="Calibri Normal" charset="0"/>
            </a:endParaRPr>
          </a:p>
        </p:txBody>
      </p:sp>
      <p:pic>
        <p:nvPicPr>
          <p:cNvPr id="2" name="Bild 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55670" y="-99392"/>
            <a:ext cx="3306824" cy="760076"/>
          </a:xfrm>
          <a:prstGeom prst="rect">
            <a:avLst/>
          </a:prstGeom>
        </p:spPr>
      </p:pic>
      <p:sp>
        <p:nvSpPr>
          <p:cNvPr id="3074" name="Rectangle 2"/>
          <p:cNvSpPr>
            <a:spLocks noGrp="1" noChangeArrowheads="1"/>
          </p:cNvSpPr>
          <p:nvPr userDrawn="1">
            <p:ph type="ctrTitle" hasCustomPrompt="1"/>
          </p:nvPr>
        </p:nvSpPr>
        <p:spPr>
          <a:xfrm>
            <a:off x="633963" y="3861048"/>
            <a:ext cx="5882253" cy="1143000"/>
          </a:xfrm>
          <a:prstGeom prst="rect">
            <a:avLst/>
          </a:prstGeom>
        </p:spPr>
        <p:txBody>
          <a:bodyPr tIns="108000" bIns="108000"/>
          <a:lstStyle>
            <a:lvl1pPr marL="0" indent="0">
              <a:defRPr baseline="0">
                <a:solidFill>
                  <a:schemeClr val="bg1"/>
                </a:solidFill>
              </a:defRPr>
            </a:lvl1pPr>
          </a:lstStyle>
          <a:p>
            <a:r>
              <a:rPr lang="de-DE" dirty="0" err="1"/>
              <a:t>Subtitel</a:t>
            </a:r>
            <a:endParaRPr lang="de-DE" dirty="0"/>
          </a:p>
        </p:txBody>
      </p:sp>
      <p:sp>
        <p:nvSpPr>
          <p:cNvPr id="3075" name="Rectangle 3"/>
          <p:cNvSpPr>
            <a:spLocks noGrp="1" noChangeArrowheads="1"/>
          </p:cNvSpPr>
          <p:nvPr userDrawn="1">
            <p:ph type="subTitle" idx="1"/>
          </p:nvPr>
        </p:nvSpPr>
        <p:spPr>
          <a:xfrm>
            <a:off x="619472" y="5060776"/>
            <a:ext cx="5896744" cy="1320552"/>
          </a:xfrm>
        </p:spPr>
        <p:txBody>
          <a:bodyPr lIns="108000" tIns="108000" bIns="108000"/>
          <a:lstStyle>
            <a:lvl1pPr marL="0" indent="0">
              <a:buFontTx/>
              <a:buNone/>
              <a:defRPr baseline="0">
                <a:solidFill>
                  <a:schemeClr val="bg1"/>
                </a:solidFill>
              </a:defRPr>
            </a:lvl1pPr>
          </a:lstStyle>
          <a:p>
            <a:r>
              <a:rPr lang="de-DE" dirty="0"/>
              <a:t>Formatvorlage des Untertitelmasters durch Klicken bearbeiten</a:t>
            </a:r>
          </a:p>
        </p:txBody>
      </p:sp>
      <p:sp>
        <p:nvSpPr>
          <p:cNvPr id="6" name="Bildplatzhalter 5"/>
          <p:cNvSpPr>
            <a:spLocks noGrp="1"/>
          </p:cNvSpPr>
          <p:nvPr userDrawn="1">
            <p:ph type="pic" sz="quarter" idx="10"/>
          </p:nvPr>
        </p:nvSpPr>
        <p:spPr>
          <a:xfrm>
            <a:off x="0" y="765175"/>
            <a:ext cx="9144000" cy="2807841"/>
          </a:xfrm>
        </p:spPr>
        <p:txBody>
          <a:bodyPr/>
          <a:lstStyle/>
          <a:p>
            <a:r>
              <a:rPr lang="de-DE"/>
              <a:t>Bild durch Klicken auf Symbol hinzufügen</a:t>
            </a:r>
          </a:p>
        </p:txBody>
      </p:sp>
      <p:pic>
        <p:nvPicPr>
          <p:cNvPr id="16" name="Grafik 15"/>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8249028" y="6264675"/>
            <a:ext cx="771810" cy="278358"/>
          </a:xfrm>
          <a:prstGeom prst="rect">
            <a:avLst/>
          </a:prstGeom>
        </p:spPr>
      </p:pic>
      <p:grpSp>
        <p:nvGrpSpPr>
          <p:cNvPr id="17" name="Gruppieren 16"/>
          <p:cNvGrpSpPr/>
          <p:nvPr userDrawn="1"/>
        </p:nvGrpSpPr>
        <p:grpSpPr>
          <a:xfrm>
            <a:off x="7105927" y="4004785"/>
            <a:ext cx="2038073" cy="558237"/>
            <a:chOff x="7105927" y="5823091"/>
            <a:chExt cx="2038073" cy="558237"/>
          </a:xfrm>
        </p:grpSpPr>
        <p:sp>
          <p:nvSpPr>
            <p:cNvPr id="19" name="Textfeld 18"/>
            <p:cNvSpPr txBox="1"/>
            <p:nvPr userDrawn="1"/>
          </p:nvSpPr>
          <p:spPr>
            <a:xfrm>
              <a:off x="7105927" y="5823091"/>
              <a:ext cx="899592" cy="230832"/>
            </a:xfrm>
            <a:prstGeom prst="rect">
              <a:avLst/>
            </a:prstGeom>
            <a:noFill/>
          </p:spPr>
          <p:txBody>
            <a:bodyPr wrap="square" rtlCol="0">
              <a:spAutoFit/>
            </a:bodyPr>
            <a:lstStyle/>
            <a:p>
              <a:pPr algn="r"/>
              <a:r>
                <a:rPr lang="de-DE" sz="850">
                  <a:solidFill>
                    <a:prstClr val="black"/>
                  </a:solidFill>
                  <a:latin typeface="Calibri" panose="020F0502020204030204" pitchFamily="34" charset="0"/>
                </a:rPr>
                <a:t>Initiiert durch</a:t>
              </a:r>
            </a:p>
          </p:txBody>
        </p:sp>
        <p:grpSp>
          <p:nvGrpSpPr>
            <p:cNvPr id="20" name="Gruppieren 19"/>
            <p:cNvGrpSpPr/>
            <p:nvPr userDrawn="1"/>
          </p:nvGrpSpPr>
          <p:grpSpPr>
            <a:xfrm>
              <a:off x="7308304" y="6067571"/>
              <a:ext cx="1835696" cy="313757"/>
              <a:chOff x="7308304" y="5923555"/>
              <a:chExt cx="1835696" cy="313757"/>
            </a:xfrm>
          </p:grpSpPr>
          <p:sp>
            <p:nvSpPr>
              <p:cNvPr id="21" name="Rechteck 20"/>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endParaRPr lang="de-DE" sz="2000" err="1">
                  <a:solidFill>
                    <a:prstClr val="black"/>
                  </a:solidFill>
                  <a:latin typeface="Calibri" panose="020F0502020204030204" pitchFamily="34" charset="0"/>
                </a:endParaRPr>
              </a:p>
            </p:txBody>
          </p:sp>
          <p:pic>
            <p:nvPicPr>
              <p:cNvPr id="27" name="Grafik 6"/>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336774" y="5923555"/>
                <a:ext cx="1762676" cy="313757"/>
              </a:xfrm>
              <a:prstGeom prst="rect">
                <a:avLst/>
              </a:prstGeom>
            </p:spPr>
          </p:pic>
        </p:grpSp>
      </p:grpSp>
    </p:spTree>
    <p:extLst>
      <p:ext uri="{BB962C8B-B14F-4D97-AF65-F5344CB8AC3E}">
        <p14:creationId xmlns:p14="http://schemas.microsoft.com/office/powerpoint/2010/main" val="8073019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Ende">
    <p:spTree>
      <p:nvGrpSpPr>
        <p:cNvPr id="1" name=""/>
        <p:cNvGrpSpPr/>
        <p:nvPr/>
      </p:nvGrpSpPr>
      <p:grpSpPr>
        <a:xfrm>
          <a:off x="0" y="0"/>
          <a:ext cx="0" cy="0"/>
          <a:chOff x="0" y="0"/>
          <a:chExt cx="0" cy="0"/>
        </a:xfrm>
      </p:grpSpPr>
      <p:sp>
        <p:nvSpPr>
          <p:cNvPr id="16" name="Rechteck 15"/>
          <p:cNvSpPr/>
          <p:nvPr userDrawn="1"/>
        </p:nvSpPr>
        <p:spPr bwMode="auto">
          <a:xfrm>
            <a:off x="7092281" y="3787878"/>
            <a:ext cx="2051719" cy="2881482"/>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b="0" i="0">
              <a:solidFill>
                <a:prstClr val="black"/>
              </a:solidFill>
              <a:latin typeface="Calibri Normal" charset="0"/>
            </a:endParaRPr>
          </a:p>
        </p:txBody>
      </p:sp>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endParaRPr lang="de-DE" b="0" i="0">
              <a:solidFill>
                <a:prstClr val="black"/>
              </a:solidFill>
              <a:latin typeface="Calibri Normal" charset="0"/>
            </a:endParaRPr>
          </a:p>
        </p:txBody>
      </p:sp>
      <p:sp>
        <p:nvSpPr>
          <p:cNvPr id="5" name="Bildplatzhalter 4"/>
          <p:cNvSpPr>
            <a:spLocks noGrp="1"/>
          </p:cNvSpPr>
          <p:nvPr>
            <p:ph type="pic" sz="quarter" idx="10"/>
          </p:nvPr>
        </p:nvSpPr>
        <p:spPr>
          <a:xfrm>
            <a:off x="0" y="3787878"/>
            <a:ext cx="6876256" cy="2881481"/>
          </a:xfrm>
        </p:spPr>
        <p:txBody>
          <a:bodyPr/>
          <a:lstStyle/>
          <a:p>
            <a:r>
              <a:rPr lang="de-DE"/>
              <a:t>Bild durch Klicken auf Symbol hinzufügen</a:t>
            </a:r>
          </a:p>
        </p:txBody>
      </p:sp>
      <p:sp>
        <p:nvSpPr>
          <p:cNvPr id="4" name="Textplatzhalter 3"/>
          <p:cNvSpPr>
            <a:spLocks noGrp="1"/>
          </p:cNvSpPr>
          <p:nvPr>
            <p:ph type="body" sz="quarter" idx="11" hasCustomPrompt="1"/>
          </p:nvPr>
        </p:nvSpPr>
        <p:spPr>
          <a:xfrm>
            <a:off x="323528" y="1414872"/>
            <a:ext cx="7681991" cy="501960"/>
          </a:xfrm>
        </p:spPr>
        <p:txBody>
          <a:bodyPr/>
          <a:lstStyle>
            <a:lvl1pPr marL="0" indent="0" algn="ctr">
              <a:buNone/>
              <a:defRPr sz="2800" b="1">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de-DE" dirty="0"/>
              <a:t>Vielen Dank für Ihre Aufmerksamkeit!</a:t>
            </a:r>
          </a:p>
        </p:txBody>
      </p:sp>
      <p:sp>
        <p:nvSpPr>
          <p:cNvPr id="15" name="Textplatzhalter 3"/>
          <p:cNvSpPr>
            <a:spLocks noGrp="1"/>
          </p:cNvSpPr>
          <p:nvPr>
            <p:ph type="body" sz="quarter" idx="12" hasCustomPrompt="1"/>
          </p:nvPr>
        </p:nvSpPr>
        <p:spPr>
          <a:xfrm>
            <a:off x="4947156" y="2094760"/>
            <a:ext cx="3510136" cy="501960"/>
          </a:xfrm>
        </p:spPr>
        <p:txBody>
          <a:bodyPr/>
          <a:lstStyle>
            <a:lvl1pPr marL="0" indent="0" algn="ctr">
              <a:buNone/>
              <a:defRPr sz="2000" b="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de-DE" dirty="0"/>
              <a:t>Fragen &amp; Diskussion</a:t>
            </a:r>
          </a:p>
        </p:txBody>
      </p:sp>
      <p:pic>
        <p:nvPicPr>
          <p:cNvPr id="13" name="Grafik 1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8249028" y="6264675"/>
            <a:ext cx="771810" cy="278358"/>
          </a:xfrm>
          <a:prstGeom prst="rect">
            <a:avLst/>
          </a:prstGeom>
        </p:spPr>
      </p:pic>
      <p:grpSp>
        <p:nvGrpSpPr>
          <p:cNvPr id="14" name="Gruppieren 13"/>
          <p:cNvGrpSpPr/>
          <p:nvPr userDrawn="1"/>
        </p:nvGrpSpPr>
        <p:grpSpPr>
          <a:xfrm>
            <a:off x="7105927" y="4004785"/>
            <a:ext cx="2038073" cy="558237"/>
            <a:chOff x="7105927" y="5823091"/>
            <a:chExt cx="2038073" cy="558237"/>
          </a:xfrm>
        </p:grpSpPr>
        <p:sp>
          <p:nvSpPr>
            <p:cNvPr id="17" name="Textfeld 16"/>
            <p:cNvSpPr txBox="1"/>
            <p:nvPr userDrawn="1"/>
          </p:nvSpPr>
          <p:spPr>
            <a:xfrm>
              <a:off x="7105927" y="5823091"/>
              <a:ext cx="899592" cy="230832"/>
            </a:xfrm>
            <a:prstGeom prst="rect">
              <a:avLst/>
            </a:prstGeom>
            <a:noFill/>
          </p:spPr>
          <p:txBody>
            <a:bodyPr wrap="square" rtlCol="0">
              <a:spAutoFit/>
            </a:bodyPr>
            <a:lstStyle/>
            <a:p>
              <a:pPr algn="r"/>
              <a:r>
                <a:rPr lang="de-DE" sz="850">
                  <a:solidFill>
                    <a:prstClr val="black"/>
                  </a:solidFill>
                  <a:latin typeface="Calibri" panose="020F0502020204030204" pitchFamily="34" charset="0"/>
                </a:rPr>
                <a:t>Initiiert durch</a:t>
              </a:r>
            </a:p>
          </p:txBody>
        </p:sp>
        <p:grpSp>
          <p:nvGrpSpPr>
            <p:cNvPr id="19" name="Gruppieren 18"/>
            <p:cNvGrpSpPr/>
            <p:nvPr userDrawn="1"/>
          </p:nvGrpSpPr>
          <p:grpSpPr>
            <a:xfrm>
              <a:off x="7308304" y="6067571"/>
              <a:ext cx="1835696" cy="313757"/>
              <a:chOff x="7308304" y="5923555"/>
              <a:chExt cx="1835696" cy="313757"/>
            </a:xfrm>
          </p:grpSpPr>
          <p:sp>
            <p:nvSpPr>
              <p:cNvPr id="20" name="Rechteck 19"/>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endParaRPr lang="de-DE" sz="2000" err="1">
                  <a:solidFill>
                    <a:prstClr val="black"/>
                  </a:solidFill>
                  <a:latin typeface="Calibri" panose="020F0502020204030204" pitchFamily="34" charset="0"/>
                </a:endParaRPr>
              </a:p>
            </p:txBody>
          </p:sp>
          <p:pic>
            <p:nvPicPr>
              <p:cNvPr id="21" name="Grafik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336774" y="5923555"/>
                <a:ext cx="1762676" cy="313757"/>
              </a:xfrm>
              <a:prstGeom prst="rect">
                <a:avLst/>
              </a:prstGeom>
            </p:spPr>
          </p:pic>
        </p:grpSp>
      </p:grpSp>
      <p:pic>
        <p:nvPicPr>
          <p:cNvPr id="22" name="Bild 1"/>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455670" y="-99392"/>
            <a:ext cx="3306824" cy="760076"/>
          </a:xfrm>
          <a:prstGeom prst="rect">
            <a:avLst/>
          </a:prstGeom>
        </p:spPr>
      </p:pic>
    </p:spTree>
    <p:extLst>
      <p:ext uri="{BB962C8B-B14F-4D97-AF65-F5344CB8AC3E}">
        <p14:creationId xmlns:p14="http://schemas.microsoft.com/office/powerpoint/2010/main" val="35014370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Ü | freie Gestaltung">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4000" y="417600"/>
            <a:ext cx="8424936" cy="490861"/>
          </a:xfrm>
          <a:prstGeom prst="rect">
            <a:avLst/>
          </a:prstGeom>
        </p:spPr>
        <p:txBody>
          <a:bodyPr vert="horz" lIns="91440" tIns="45720" rIns="91440" bIns="45720" rtlCol="0" anchor="ctr">
            <a:normAutofit/>
          </a:bodyPr>
          <a:lstStyle>
            <a:lvl1pPr>
              <a:defRPr sz="2500" b="1"/>
            </a:lvl1pPr>
          </a:lstStyle>
          <a:p>
            <a:r>
              <a:rPr lang="de-DE" dirty="0"/>
              <a:t>Titelmasterformat durch Klicken bearbeiten</a:t>
            </a:r>
          </a:p>
        </p:txBody>
      </p:sp>
    </p:spTree>
    <p:extLst>
      <p:ext uri="{BB962C8B-B14F-4D97-AF65-F5344CB8AC3E}">
        <p14:creationId xmlns:p14="http://schemas.microsoft.com/office/powerpoint/2010/main" val="3751226473"/>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Ü | Text/Aufz.">
    <p:spTree>
      <p:nvGrpSpPr>
        <p:cNvPr id="1" name=""/>
        <p:cNvGrpSpPr/>
        <p:nvPr/>
      </p:nvGrpSpPr>
      <p:grpSpPr>
        <a:xfrm>
          <a:off x="0" y="0"/>
          <a:ext cx="0" cy="0"/>
          <a:chOff x="0" y="0"/>
          <a:chExt cx="0" cy="0"/>
        </a:xfrm>
      </p:grpSpPr>
      <p:sp>
        <p:nvSpPr>
          <p:cNvPr id="11" name="Rectangle 8"/>
          <p:cNvSpPr>
            <a:spLocks noGrp="1" noChangeArrowheads="1"/>
          </p:cNvSpPr>
          <p:nvPr>
            <p:ph idx="1" hasCustomPrompt="1"/>
          </p:nvPr>
        </p:nvSpPr>
        <p:spPr bwMode="auto">
          <a:xfrm>
            <a:off x="323528"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
        <p:nvSpPr>
          <p:cNvPr id="9" name="Titelplatzhalter 2"/>
          <p:cNvSpPr>
            <a:spLocks noGrp="1"/>
          </p:cNvSpPr>
          <p:nvPr>
            <p:ph type="title"/>
          </p:nvPr>
        </p:nvSpPr>
        <p:spPr>
          <a:xfrm>
            <a:off x="324000" y="417600"/>
            <a:ext cx="8568480" cy="490861"/>
          </a:xfrm>
          <a:prstGeom prst="rect">
            <a:avLst/>
          </a:prstGeom>
        </p:spPr>
        <p:txBody>
          <a:bodyPr vert="horz" lIns="91440" tIns="45720" rIns="91440" bIns="45720" rtlCol="0" anchor="ctr">
            <a:normAutofit/>
          </a:bodyPr>
          <a:lstStyle>
            <a:lvl1pPr>
              <a:defRPr b="1"/>
            </a:lvl1pPr>
          </a:lstStyle>
          <a:p>
            <a:r>
              <a:rPr lang="de-DE" dirty="0"/>
              <a:t>Titelmasterformat durch Klicken bearbeiten</a:t>
            </a:r>
          </a:p>
        </p:txBody>
      </p:sp>
    </p:spTree>
    <p:extLst>
      <p:ext uri="{BB962C8B-B14F-4D97-AF65-F5344CB8AC3E}">
        <p14:creationId xmlns:p14="http://schemas.microsoft.com/office/powerpoint/2010/main" val="1664452443"/>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png"/><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7"/>
          <p:cNvSpPr>
            <a:spLocks noChangeArrowheads="1"/>
          </p:cNvSpPr>
          <p:nvPr/>
        </p:nvSpPr>
        <p:spPr bwMode="auto">
          <a:xfrm>
            <a:off x="0" y="0"/>
            <a:ext cx="9144000" cy="332656"/>
          </a:xfrm>
          <a:prstGeom prst="rect">
            <a:avLst/>
          </a:prstGeom>
          <a:solidFill>
            <a:srgbClr val="327A86"/>
          </a:solidFill>
          <a:ln w="9525">
            <a:noFill/>
            <a:miter lim="800000"/>
            <a:headEnd/>
            <a:tailEnd/>
          </a:ln>
        </p:spPr>
        <p:txBody>
          <a:bodyPr wrap="none" anchor="ctr">
            <a:prstTxWarp prst="textNoShape">
              <a:avLst/>
            </a:prstTxWarp>
          </a:bodyPr>
          <a:lstStyle/>
          <a:p>
            <a:endParaRPr lang="de-DE" b="0" i="0">
              <a:latin typeface="Calibri Normal" charset="0"/>
            </a:endParaRPr>
          </a:p>
        </p:txBody>
      </p:sp>
      <p:sp>
        <p:nvSpPr>
          <p:cNvPr id="1032" name="Rectangle 8"/>
          <p:cNvSpPr>
            <a:spLocks noGrp="1" noChangeArrowheads="1"/>
          </p:cNvSpPr>
          <p:nvPr>
            <p:ph type="body" idx="1"/>
          </p:nvPr>
        </p:nvSpPr>
        <p:spPr bwMode="auto">
          <a:xfrm>
            <a:off x="324000"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a:p>
            <a:pPr lvl="4"/>
            <a:endParaRPr lang="de-DE" dirty="0"/>
          </a:p>
        </p:txBody>
      </p:sp>
      <p:pic>
        <p:nvPicPr>
          <p:cNvPr id="13" name="Bild 12" descr="Logo_DZLM_neg_W_10cm.eps"/>
          <p:cNvPicPr>
            <a:picLocks noChangeAspect="1"/>
          </p:cNvPicPr>
          <p:nvPr/>
        </p:nvPicPr>
        <p:blipFill rotWithShape="1">
          <a:blip r:embed="rId9" cstate="screen">
            <a:extLst>
              <a:ext uri="{28A0092B-C50C-407E-A947-70E740481C1C}">
                <a14:useLocalDpi xmlns:a14="http://schemas.microsoft.com/office/drawing/2010/main"/>
              </a:ext>
            </a:extLst>
          </a:blip>
          <a:srcRect r="52817" b="-3558"/>
          <a:stretch/>
        </p:blipFill>
        <p:spPr>
          <a:xfrm>
            <a:off x="421200" y="77051"/>
            <a:ext cx="720080" cy="189207"/>
          </a:xfrm>
          <a:prstGeom prst="rect">
            <a:avLst/>
          </a:prstGeom>
        </p:spPr>
      </p:pic>
      <p:sp>
        <p:nvSpPr>
          <p:cNvPr id="3" name="Titelplatzhalter 2"/>
          <p:cNvSpPr>
            <a:spLocks noGrp="1"/>
          </p:cNvSpPr>
          <p:nvPr>
            <p:ph type="title"/>
          </p:nvPr>
        </p:nvSpPr>
        <p:spPr>
          <a:xfrm>
            <a:off x="324000" y="417600"/>
            <a:ext cx="8424936" cy="490861"/>
          </a:xfrm>
          <a:prstGeom prst="rect">
            <a:avLst/>
          </a:prstGeom>
        </p:spPr>
        <p:txBody>
          <a:bodyPr vert="horz" lIns="91440" tIns="45720" rIns="91440" bIns="45720" rtlCol="0" anchor="ctr">
            <a:noAutofit/>
          </a:bodyPr>
          <a:lstStyle/>
          <a:p>
            <a:r>
              <a:rPr lang="de-DE" dirty="0"/>
              <a:t>Titelmasterformat durch Klicken bearbeiten</a:t>
            </a:r>
          </a:p>
        </p:txBody>
      </p:sp>
      <p:sp>
        <p:nvSpPr>
          <p:cNvPr id="6" name="Textplatzhalter 9"/>
          <p:cNvSpPr txBox="1">
            <a:spLocks/>
          </p:cNvSpPr>
          <p:nvPr userDrawn="1"/>
        </p:nvSpPr>
        <p:spPr>
          <a:xfrm>
            <a:off x="3923928" y="32204"/>
            <a:ext cx="5012460" cy="169136"/>
          </a:xfrm>
          <a:prstGeom prst="rect">
            <a:avLst/>
          </a:prstGeom>
        </p:spPr>
        <p:txBody>
          <a:bodyPr/>
          <a:lstStyle>
            <a:lvl1pPr marL="0" indent="0" algn="r" rtl="0" eaLnBrk="1" fontAlgn="base" hangingPunct="1">
              <a:lnSpc>
                <a:spcPct val="100000"/>
              </a:lnSpc>
              <a:spcBef>
                <a:spcPts val="576"/>
              </a:spcBef>
              <a:spcAft>
                <a:spcPts val="600"/>
              </a:spcAft>
              <a:buClr>
                <a:srgbClr val="327A86"/>
              </a:buClr>
              <a:buFont typeface="Wingdings" charset="2"/>
              <a:buNone/>
              <a:defRPr sz="1000">
                <a:solidFill>
                  <a:schemeClr val="bg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10"/>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11"/>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11"/>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11"/>
              </a:buBlip>
              <a:defRPr sz="1200">
                <a:solidFill>
                  <a:schemeClr val="tx1"/>
                </a:solidFill>
                <a:latin typeface="+mn-lt"/>
                <a:ea typeface="+mn-ea"/>
              </a:defRPr>
            </a:lvl9pPr>
          </a:lstStyle>
          <a:p>
            <a:pPr marL="0" marR="0" indent="0" algn="r" defTabSz="914400" rtl="0" eaLnBrk="1" fontAlgn="base" latinLnBrk="0" hangingPunct="1">
              <a:lnSpc>
                <a:spcPct val="100000"/>
              </a:lnSpc>
              <a:spcBef>
                <a:spcPts val="576"/>
              </a:spcBef>
              <a:spcAft>
                <a:spcPts val="600"/>
              </a:spcAft>
              <a:buClr>
                <a:srgbClr val="327A86"/>
              </a:buClr>
              <a:buSzTx/>
              <a:buFont typeface="Wingdings" charset="2"/>
              <a:buNone/>
              <a:tabLst/>
              <a:defRPr/>
            </a:pPr>
            <a:r>
              <a:rPr lang="de-DE" smtClean="0"/>
              <a:t>Sachrechnen kompakt </a:t>
            </a:r>
            <a:r>
              <a:rPr lang="de-DE" dirty="0"/>
              <a:t>| Baustein</a:t>
            </a:r>
            <a:r>
              <a:rPr lang="de-DE" baseline="0" dirty="0"/>
              <a:t> 2</a:t>
            </a:r>
            <a:endParaRPr lang="de-DE" dirty="0"/>
          </a:p>
          <a:p>
            <a:r>
              <a:rPr lang="de-DE" dirty="0"/>
              <a:t> </a:t>
            </a:r>
          </a:p>
        </p:txBody>
      </p:sp>
    </p:spTree>
  </p:cSld>
  <p:clrMap bg1="lt1" tx1="dk1" bg2="lt2" tx2="dk2" accent1="accent1" accent2="accent2" accent3="accent3" accent4="accent4" accent5="accent5" accent6="accent6" hlink="hlink" folHlink="folHlink"/>
  <p:sldLayoutIdLst>
    <p:sldLayoutId id="2147483652" r:id="rId1"/>
    <p:sldLayoutId id="2147483696" r:id="rId2"/>
    <p:sldLayoutId id="2147483692" r:id="rId3"/>
    <p:sldLayoutId id="2147483691" r:id="rId4"/>
    <p:sldLayoutId id="2147483730" r:id="rId5"/>
    <p:sldLayoutId id="2147483719" r:id="rId6"/>
    <p:sldLayoutId id="2147483721" r:id="rId7"/>
  </p:sldLayoutIdLst>
  <p:hf hdr="0" ftr="0" dt="0"/>
  <p:txStyles>
    <p:titleStyle>
      <a:lvl1pPr algn="l" rtl="0" eaLnBrk="1" fontAlgn="base" hangingPunct="1">
        <a:spcBef>
          <a:spcPct val="0"/>
        </a:spcBef>
        <a:spcAft>
          <a:spcPct val="0"/>
        </a:spcAft>
        <a:defRPr sz="25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10"/>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11"/>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11"/>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11"/>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Rectangle 17"/>
          <p:cNvSpPr>
            <a:spLocks noChangeArrowheads="1"/>
          </p:cNvSpPr>
          <p:nvPr/>
        </p:nvSpPr>
        <p:spPr bwMode="auto">
          <a:xfrm>
            <a:off x="0" y="0"/>
            <a:ext cx="9144000" cy="332656"/>
          </a:xfrm>
          <a:prstGeom prst="rect">
            <a:avLst/>
          </a:prstGeom>
          <a:solidFill>
            <a:schemeClr val="accent3"/>
          </a:solidFill>
          <a:ln w="9525">
            <a:noFill/>
            <a:miter lim="800000"/>
            <a:headEnd/>
            <a:tailEnd/>
          </a:ln>
        </p:spPr>
        <p:txBody>
          <a:bodyPr wrap="none" anchor="ctr">
            <a:prstTxWarp prst="textNoShape">
              <a:avLst/>
            </a:prstTxWarp>
          </a:bodyPr>
          <a:lstStyle/>
          <a:p>
            <a:endParaRPr lang="de-DE" b="0" i="0">
              <a:latin typeface="Calibri Normal" charset="0"/>
            </a:endParaRPr>
          </a:p>
        </p:txBody>
      </p:sp>
      <p:sp>
        <p:nvSpPr>
          <p:cNvPr id="1032" name="Rectangle 8"/>
          <p:cNvSpPr>
            <a:spLocks noGrp="1" noChangeArrowheads="1"/>
          </p:cNvSpPr>
          <p:nvPr>
            <p:ph type="body" idx="1"/>
          </p:nvPr>
        </p:nvSpPr>
        <p:spPr bwMode="auto">
          <a:xfrm>
            <a:off x="324000" y="1123200"/>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a:p>
            <a:pPr lvl="4"/>
            <a:endParaRPr lang="de-DE" dirty="0"/>
          </a:p>
        </p:txBody>
      </p:sp>
      <p:pic>
        <p:nvPicPr>
          <p:cNvPr id="13" name="Bild 12" descr="Logo_DZLM_neg_W_10cm.eps"/>
          <p:cNvPicPr>
            <a:picLocks noChangeAspect="1"/>
          </p:cNvPicPr>
          <p:nvPr/>
        </p:nvPicPr>
        <p:blipFill rotWithShape="1">
          <a:blip r:embed="rId4" cstate="screen">
            <a:extLst>
              <a:ext uri="{28A0092B-C50C-407E-A947-70E740481C1C}">
                <a14:useLocalDpi xmlns:a14="http://schemas.microsoft.com/office/drawing/2010/main"/>
              </a:ext>
            </a:extLst>
          </a:blip>
          <a:srcRect r="52817" b="-3558"/>
          <a:stretch/>
        </p:blipFill>
        <p:spPr>
          <a:xfrm>
            <a:off x="421200" y="77051"/>
            <a:ext cx="720080" cy="189207"/>
          </a:xfrm>
          <a:prstGeom prst="rect">
            <a:avLst/>
          </a:prstGeom>
        </p:spPr>
      </p:pic>
      <p:sp>
        <p:nvSpPr>
          <p:cNvPr id="3" name="Titelplatzhalter 2"/>
          <p:cNvSpPr>
            <a:spLocks noGrp="1"/>
          </p:cNvSpPr>
          <p:nvPr>
            <p:ph type="title"/>
          </p:nvPr>
        </p:nvSpPr>
        <p:spPr>
          <a:xfrm>
            <a:off x="324000" y="417600"/>
            <a:ext cx="8424936" cy="490861"/>
          </a:xfrm>
          <a:prstGeom prst="rect">
            <a:avLst/>
          </a:prstGeom>
        </p:spPr>
        <p:txBody>
          <a:bodyPr vert="horz" lIns="91440" tIns="45720" rIns="91440" bIns="45720" rtlCol="0" anchor="ctr">
            <a:noAutofit/>
          </a:bodyPr>
          <a:lstStyle/>
          <a:p>
            <a:r>
              <a:rPr lang="de-DE" dirty="0"/>
              <a:t>Titelmasterformat durch Klicken bearbeiten</a:t>
            </a:r>
          </a:p>
        </p:txBody>
      </p:sp>
      <p:sp>
        <p:nvSpPr>
          <p:cNvPr id="6" name="Textplatzhalter 9"/>
          <p:cNvSpPr txBox="1">
            <a:spLocks/>
          </p:cNvSpPr>
          <p:nvPr userDrawn="1"/>
        </p:nvSpPr>
        <p:spPr>
          <a:xfrm>
            <a:off x="2555776" y="-35571"/>
            <a:ext cx="6552728" cy="385160"/>
          </a:xfrm>
          <a:prstGeom prst="rect">
            <a:avLst/>
          </a:prstGeom>
        </p:spPr>
        <p:txBody>
          <a:bodyPr/>
          <a:lstStyle>
            <a:lvl1pPr marL="0" indent="0" algn="r" rtl="0" eaLnBrk="1" fontAlgn="base" hangingPunct="1">
              <a:lnSpc>
                <a:spcPct val="100000"/>
              </a:lnSpc>
              <a:spcBef>
                <a:spcPts val="576"/>
              </a:spcBef>
              <a:spcAft>
                <a:spcPts val="600"/>
              </a:spcAft>
              <a:buClr>
                <a:srgbClr val="327A86"/>
              </a:buClr>
              <a:buFont typeface="Wingdings" charset="2"/>
              <a:buNone/>
              <a:defRPr sz="1800" b="1">
                <a:solidFill>
                  <a:schemeClr val="bg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5"/>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6"/>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6"/>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6"/>
              </a:buBlip>
              <a:defRPr sz="1200">
                <a:solidFill>
                  <a:schemeClr val="tx1"/>
                </a:solidFill>
                <a:latin typeface="+mn-lt"/>
                <a:ea typeface="+mn-ea"/>
              </a:defRPr>
            </a:lvl9pPr>
          </a:lstStyle>
          <a:p>
            <a:r>
              <a:rPr lang="de-DE" dirty="0"/>
              <a:t>Zwischenfolien zur Struktur-Transparenz (für Fortbildende)</a:t>
            </a:r>
          </a:p>
        </p:txBody>
      </p:sp>
    </p:spTree>
    <p:extLst>
      <p:ext uri="{BB962C8B-B14F-4D97-AF65-F5344CB8AC3E}">
        <p14:creationId xmlns:p14="http://schemas.microsoft.com/office/powerpoint/2010/main" val="1907346416"/>
      </p:ext>
    </p:extLst>
  </p:cSld>
  <p:clrMap bg1="lt1" tx1="dk1" bg2="lt2" tx2="dk2" accent1="accent1" accent2="accent2" accent3="accent3" accent4="accent4" accent5="accent5" accent6="accent6" hlink="hlink" folHlink="folHlink"/>
  <p:sldLayoutIdLst>
    <p:sldLayoutId id="2147483707" r:id="rId1"/>
    <p:sldLayoutId id="2147483733" r:id="rId2"/>
  </p:sldLayoutIdLst>
  <p:hf hdr="0" ftr="0" dt="0"/>
  <p:txStyles>
    <p:titleStyle>
      <a:lvl1pPr algn="l" rtl="0" eaLnBrk="1" fontAlgn="base" hangingPunct="1">
        <a:spcBef>
          <a:spcPct val="0"/>
        </a:spcBef>
        <a:spcAft>
          <a:spcPct val="0"/>
        </a:spcAft>
        <a:defRPr sz="2500" b="1">
          <a:solidFill>
            <a:schemeClr val="accent3"/>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5"/>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6"/>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6"/>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6"/>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hyperlink" Target="http://dzlm.de/" TargetMode="External"/><Relationship Id="rId2" Type="http://schemas.openxmlformats.org/officeDocument/2006/relationships/notesSlide" Target="../notesSlides/notesSlide2.xml"/><Relationship Id="rId1" Type="http://schemas.openxmlformats.org/officeDocument/2006/relationships/slideLayout" Target="../slideLayouts/slideLayout9.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hyperlink" Target="https://pikas.dzlm.de/material-pik/herausfordernde-lernangebote/haus-7-unterrichts-material/sachrechenprobleme"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sz="2800" dirty="0"/>
              <a:t>Sachrechnen </a:t>
            </a:r>
            <a:r>
              <a:rPr lang="de-DE" sz="2800" dirty="0" smtClean="0"/>
              <a:t>kompakt</a:t>
            </a:r>
            <a:endParaRPr lang="de-DE" sz="2800" dirty="0"/>
          </a:p>
        </p:txBody>
      </p:sp>
      <p:sp>
        <p:nvSpPr>
          <p:cNvPr id="3" name="Untertitel 2"/>
          <p:cNvSpPr>
            <a:spLocks noGrp="1"/>
          </p:cNvSpPr>
          <p:nvPr>
            <p:ph type="subTitle" idx="1"/>
          </p:nvPr>
        </p:nvSpPr>
        <p:spPr/>
        <p:txBody>
          <a:bodyPr/>
          <a:lstStyle/>
          <a:p>
            <a:r>
              <a:rPr lang="de-DE" sz="2400" b="1" dirty="0"/>
              <a:t>Baustein 2 | Modellbildungsprozess und Gestaltungsprinzipien des Sachrechnens</a:t>
            </a:r>
          </a:p>
          <a:p>
            <a:r>
              <a:rPr lang="de-DE" dirty="0"/>
              <a:t>Fortbildungsmaterial von Leonie Ratte </a:t>
            </a:r>
            <a:r>
              <a:rPr lang="de-DE" dirty="0" smtClean="0"/>
              <a:t>&amp; Petra </a:t>
            </a:r>
            <a:r>
              <a:rPr lang="de-DE" dirty="0"/>
              <a:t>Scherer</a:t>
            </a:r>
          </a:p>
          <a:p>
            <a:endParaRPr lang="de-DE" dirty="0"/>
          </a:p>
        </p:txBody>
      </p:sp>
      <p:pic>
        <p:nvPicPr>
          <p:cNvPr id="6" name="Bildplatzhalter 5"/>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33927" b="20067"/>
          <a:stretch/>
        </p:blipFill>
        <p:spPr>
          <a:xfrm>
            <a:off x="0" y="764704"/>
            <a:ext cx="9144000" cy="2807841"/>
          </a:xfrm>
        </p:spPr>
      </p:pic>
    </p:spTree>
    <p:extLst>
      <p:ext uri="{BB962C8B-B14F-4D97-AF65-F5344CB8AC3E}">
        <p14:creationId xmlns:p14="http://schemas.microsoft.com/office/powerpoint/2010/main" val="19672742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0429AD60-7E52-6A4E-9EF9-205300C44C77}"/>
              </a:ext>
            </a:extLst>
          </p:cNvPr>
          <p:cNvSpPr/>
          <p:nvPr/>
        </p:nvSpPr>
        <p:spPr bwMode="auto">
          <a:xfrm>
            <a:off x="-180528" y="1916832"/>
            <a:ext cx="6120680" cy="540061"/>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solidFill>
                <a:prstClr val="black"/>
              </a:solidFill>
              <a:latin typeface="Calibri" panose="020F0502020204030204" pitchFamily="34" charset="0"/>
            </a:endParaRPr>
          </a:p>
        </p:txBody>
      </p:sp>
      <p:sp>
        <p:nvSpPr>
          <p:cNvPr id="11" name="Rechteck 10"/>
          <p:cNvSpPr/>
          <p:nvPr/>
        </p:nvSpPr>
        <p:spPr bwMode="auto">
          <a:xfrm>
            <a:off x="-22918" y="1412776"/>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solidFill>
                <a:prstClr val="black"/>
              </a:solidFill>
              <a:latin typeface="Calibri" panose="020F0502020204030204" pitchFamily="34" charset="0"/>
            </a:endParaRPr>
          </a:p>
        </p:txBody>
      </p:sp>
      <p:sp>
        <p:nvSpPr>
          <p:cNvPr id="8" name="Titel 7"/>
          <p:cNvSpPr>
            <a:spLocks noGrp="1"/>
          </p:cNvSpPr>
          <p:nvPr>
            <p:ph type="title"/>
          </p:nvPr>
        </p:nvSpPr>
        <p:spPr/>
        <p:txBody>
          <a:bodyPr>
            <a:normAutofit/>
          </a:bodyPr>
          <a:lstStyle/>
          <a:p>
            <a:r>
              <a:rPr lang="de-DE" dirty="0"/>
              <a:t>Gliederung – Baustein 2</a:t>
            </a:r>
          </a:p>
        </p:txBody>
      </p:sp>
      <p:sp>
        <p:nvSpPr>
          <p:cNvPr id="9" name="Inhaltsplatzhalter 8"/>
          <p:cNvSpPr>
            <a:spLocks noGrp="1"/>
          </p:cNvSpPr>
          <p:nvPr>
            <p:ph idx="1"/>
          </p:nvPr>
        </p:nvSpPr>
        <p:spPr>
          <a:xfrm>
            <a:off x="395536" y="1340768"/>
            <a:ext cx="8424936" cy="3096344"/>
          </a:xfrm>
        </p:spPr>
        <p:txBody>
          <a:bodyPr/>
          <a:lstStyle/>
          <a:p>
            <a:pPr marL="514350" indent="-514350">
              <a:buClr>
                <a:srgbClr val="327A86"/>
              </a:buClr>
              <a:buAutoNum type="arabicPeriod"/>
            </a:pPr>
            <a:r>
              <a:rPr lang="de-DE" dirty="0"/>
              <a:t>Begrüßung und Rückblick</a:t>
            </a:r>
          </a:p>
          <a:p>
            <a:pPr marL="514350" indent="-514350">
              <a:buClr>
                <a:srgbClr val="327A86"/>
              </a:buClr>
              <a:buAutoNum type="arabicPeriod"/>
            </a:pPr>
            <a:r>
              <a:rPr lang="de-DE" dirty="0">
                <a:solidFill>
                  <a:srgbClr val="327A86"/>
                </a:solidFill>
              </a:rPr>
              <a:t>Einstieg: Distanzaufgabe </a:t>
            </a:r>
          </a:p>
          <a:p>
            <a:pPr marL="514350" indent="-514350">
              <a:buClr>
                <a:srgbClr val="327A86"/>
              </a:buClr>
              <a:buAutoNum type="arabicPeriod"/>
            </a:pPr>
            <a:r>
              <a:rPr lang="de-DE" dirty="0"/>
              <a:t>Modellbildungsprozess  </a:t>
            </a:r>
          </a:p>
          <a:p>
            <a:pPr marL="514350" indent="-514350">
              <a:buClr>
                <a:srgbClr val="327A86"/>
              </a:buClr>
              <a:buAutoNum type="arabicPeriod"/>
            </a:pPr>
            <a:r>
              <a:rPr lang="de-DE" dirty="0"/>
              <a:t>Hilfen beim Lösen von Sachaufgaben</a:t>
            </a:r>
          </a:p>
          <a:p>
            <a:pPr marL="514350" indent="-514350">
              <a:buClr>
                <a:srgbClr val="327A86"/>
              </a:buClr>
              <a:buAutoNum type="arabicPeriod"/>
            </a:pPr>
            <a:r>
              <a:rPr lang="de-DE" dirty="0"/>
              <a:t>Zur Gestaltung des Sachrechnens </a:t>
            </a:r>
          </a:p>
          <a:p>
            <a:pPr marL="762000" lvl="1" indent="-304800">
              <a:buClr>
                <a:schemeClr val="tx2"/>
              </a:buClr>
              <a:buFont typeface="Wingdings" charset="2"/>
              <a:buChar char="§"/>
            </a:pPr>
            <a:r>
              <a:rPr lang="de-DE" dirty="0">
                <a:solidFill>
                  <a:srgbClr val="FFFFFF"/>
                </a:solidFill>
              </a:rPr>
              <a:t>Sachrechnen in allen Jahrgangsstufen</a:t>
            </a:r>
          </a:p>
          <a:p>
            <a:pPr marL="762000" lvl="1" indent="-304800">
              <a:buClr>
                <a:schemeClr val="tx2"/>
              </a:buClr>
              <a:buFont typeface="Wingdings" charset="2"/>
              <a:buChar char="§"/>
            </a:pPr>
            <a:r>
              <a:rPr lang="de-DE" dirty="0">
                <a:solidFill>
                  <a:srgbClr val="FFFFFF"/>
                </a:solidFill>
              </a:rPr>
              <a:t>Sinnstiftende Lernanlässe</a:t>
            </a:r>
          </a:p>
          <a:p>
            <a:pPr marL="762000" lvl="1" indent="-304800">
              <a:buClr>
                <a:schemeClr val="tx2"/>
              </a:buClr>
              <a:buFont typeface="Wingdings" charset="2"/>
              <a:buChar char="§"/>
              <a:tabLst>
                <a:tab pos="706438" algn="l"/>
              </a:tabLst>
            </a:pPr>
            <a:r>
              <a:rPr lang="de-DE" dirty="0">
                <a:solidFill>
                  <a:srgbClr val="FFFFFF"/>
                </a:solidFill>
              </a:rPr>
              <a:t>Sachrechnen offen gestalten </a:t>
            </a:r>
            <a:endParaRPr lang="de-DE" dirty="0"/>
          </a:p>
          <a:p>
            <a:pPr marL="514350" indent="-514350">
              <a:buClr>
                <a:srgbClr val="327A86"/>
              </a:buClr>
              <a:buAutoNum type="arabicPeriod"/>
            </a:pPr>
            <a:r>
              <a:rPr lang="de-DE" dirty="0"/>
              <a:t>Merkmale guter Sachaufgaben</a:t>
            </a:r>
          </a:p>
          <a:p>
            <a:pPr marL="971550" lvl="1" indent="-514350">
              <a:buClr>
                <a:srgbClr val="327A86"/>
              </a:buClr>
              <a:buAutoNum type="arabicPeriod"/>
            </a:pPr>
            <a:endParaRPr lang="de-DE" dirty="0"/>
          </a:p>
          <a:p>
            <a:pPr marL="514350" indent="-514350">
              <a:buClr>
                <a:srgbClr val="327A86"/>
              </a:buClr>
              <a:buAutoNum type="arabicPeriod"/>
            </a:pPr>
            <a:endParaRPr lang="de-DE" dirty="0"/>
          </a:p>
        </p:txBody>
      </p:sp>
    </p:spTree>
    <p:extLst>
      <p:ext uri="{BB962C8B-B14F-4D97-AF65-F5344CB8AC3E}">
        <p14:creationId xmlns:p14="http://schemas.microsoft.com/office/powerpoint/2010/main" val="4617367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a:t>Einstieg</a:t>
            </a:r>
          </a:p>
        </p:txBody>
      </p:sp>
      <p:sp>
        <p:nvSpPr>
          <p:cNvPr id="4" name="Inhaltsplatzhalter 3">
            <a:extLst>
              <a:ext uri="{FF2B5EF4-FFF2-40B4-BE49-F238E27FC236}">
                <a16:creationId xmlns:a16="http://schemas.microsoft.com/office/drawing/2014/main" id="{8608D1AF-6704-2D4F-AD3A-44BCBBFB1310}"/>
              </a:ext>
            </a:extLst>
          </p:cNvPr>
          <p:cNvSpPr>
            <a:spLocks noGrp="1"/>
          </p:cNvSpPr>
          <p:nvPr>
            <p:ph idx="1"/>
          </p:nvPr>
        </p:nvSpPr>
        <p:spPr>
          <a:xfrm>
            <a:off x="323528" y="2636912"/>
            <a:ext cx="8424936" cy="3888432"/>
          </a:xfrm>
        </p:spPr>
        <p:txBody>
          <a:bodyPr/>
          <a:lstStyle/>
          <a:p>
            <a:pPr marL="88900" lvl="0" indent="0">
              <a:buNone/>
            </a:pPr>
            <a:endParaRPr lang="de-DE" dirty="0"/>
          </a:p>
          <a:p>
            <a:pPr marL="457200" lvl="0" indent="-368300">
              <a:buFont typeface="+mj-lt"/>
              <a:buAutoNum type="arabicPeriod"/>
            </a:pPr>
            <a:r>
              <a:rPr lang="de-DE" sz="1200" dirty="0"/>
              <a:t>Alina hat 37 Muscheln gefunden, </a:t>
            </a:r>
            <a:r>
              <a:rPr lang="de-DE" sz="1200" dirty="0" err="1"/>
              <a:t>Malea</a:t>
            </a:r>
            <a:r>
              <a:rPr lang="de-DE" sz="1200" dirty="0"/>
              <a:t> hat 55 Muscheln gefunden.</a:t>
            </a:r>
          </a:p>
          <a:p>
            <a:pPr marL="800100" lvl="1" indent="-342900">
              <a:buClr>
                <a:srgbClr val="327A86"/>
              </a:buClr>
              <a:buFont typeface="+mj-lt"/>
              <a:buAutoNum type="alphaLcParenR"/>
            </a:pPr>
            <a:r>
              <a:rPr lang="de-DE" sz="1200" dirty="0"/>
              <a:t>Wie viele Muscheln haben sie zusammen?</a:t>
            </a:r>
          </a:p>
          <a:p>
            <a:pPr marL="800100" lvl="1" indent="-342900">
              <a:buClr>
                <a:srgbClr val="327A86"/>
              </a:buClr>
              <a:buFont typeface="+mj-lt"/>
              <a:buAutoNum type="alphaLcParenR"/>
            </a:pPr>
            <a:r>
              <a:rPr lang="de-DE" sz="1200" dirty="0"/>
              <a:t>Wie viele Muscheln hat </a:t>
            </a:r>
            <a:r>
              <a:rPr lang="de-DE" sz="1200" dirty="0" err="1"/>
              <a:t>Malea</a:t>
            </a:r>
            <a:r>
              <a:rPr lang="de-DE" sz="1200" dirty="0"/>
              <a:t> mehr?</a:t>
            </a:r>
          </a:p>
          <a:p>
            <a:pPr marL="457200" indent="-368300">
              <a:buFont typeface="+mj-lt"/>
              <a:buAutoNum type="arabicPeriod"/>
            </a:pPr>
            <a:r>
              <a:rPr lang="de-DE" sz="1200" dirty="0"/>
              <a:t>Erzähle und rechne.</a:t>
            </a:r>
          </a:p>
          <a:p>
            <a:pPr marL="800100" lvl="1" indent="-342900">
              <a:buClr>
                <a:srgbClr val="327A86"/>
              </a:buClr>
              <a:buFont typeface="+mj-lt"/>
              <a:buAutoNum type="alphaLcParenR"/>
            </a:pPr>
            <a:r>
              <a:rPr lang="de-DE" sz="1200" dirty="0"/>
              <a:t>Diana hat 40 €. Sie möchte sich Flossen und eine Taucherbrille kaufen.</a:t>
            </a:r>
            <a:br>
              <a:rPr lang="de-DE" sz="1200" dirty="0"/>
            </a:br>
            <a:r>
              <a:rPr lang="de-DE" sz="1200" dirty="0"/>
              <a:t>Wie viel Geld hat sie noch übrig? </a:t>
            </a:r>
          </a:p>
          <a:p>
            <a:pPr marL="800100" lvl="1" indent="-342900">
              <a:buClr>
                <a:srgbClr val="327A86"/>
              </a:buClr>
              <a:buFont typeface="+mj-lt"/>
              <a:buAutoNum type="alphaLcParenR"/>
            </a:pPr>
            <a:r>
              <a:rPr lang="de-DE" sz="1200" dirty="0"/>
              <a:t>Eliane hat 22 €. Sie möchte auf jeden Fall die Taucherbrille und die Gießkanne haben. Was kann sie noch kaufen?</a:t>
            </a:r>
          </a:p>
          <a:p>
            <a:pPr marL="800100" lvl="1" indent="-342900">
              <a:buClr>
                <a:srgbClr val="327A86"/>
              </a:buClr>
              <a:buFont typeface="+mj-lt"/>
              <a:buAutoNum type="alphaLcParenR"/>
            </a:pPr>
            <a:r>
              <a:rPr lang="de-DE" sz="1200" dirty="0"/>
              <a:t>Du hast 15 €. Was möchtest du davon kaufen?</a:t>
            </a:r>
          </a:p>
          <a:p>
            <a:pPr marL="800100" lvl="1" indent="-342900">
              <a:buClr>
                <a:srgbClr val="327A86"/>
              </a:buClr>
              <a:buFont typeface="+mj-lt"/>
              <a:buAutoNum type="alphaLcParenR"/>
            </a:pPr>
            <a:r>
              <a:rPr lang="de-DE" sz="1200" dirty="0"/>
              <a:t>Max hat 50 ct zurückbekommen. Was hat er gekauft und wie viel Geld hat er der Kassiererin gegeben? </a:t>
            </a:r>
            <a:endParaRPr lang="de-DE" sz="1200" b="1" dirty="0"/>
          </a:p>
          <a:p>
            <a:pPr marL="457200" lvl="1" indent="-404813">
              <a:spcAft>
                <a:spcPts val="0"/>
              </a:spcAft>
              <a:buNone/>
            </a:pPr>
            <a:endParaRPr lang="de-DE" sz="1200" b="1" dirty="0"/>
          </a:p>
          <a:p>
            <a:pPr marL="457200" lvl="1" indent="-404813" algn="r">
              <a:spcAft>
                <a:spcPts val="0"/>
              </a:spcAft>
              <a:buNone/>
            </a:pPr>
            <a:r>
              <a:rPr lang="de-DE" sz="1200" b="1" dirty="0">
                <a:solidFill>
                  <a:srgbClr val="327A86"/>
                </a:solidFill>
              </a:rPr>
              <a:t>Schulbuchaufgabe entnommen und adaptiert aus: </a:t>
            </a:r>
            <a:endParaRPr lang="de-DE" sz="1200" dirty="0">
              <a:solidFill>
                <a:srgbClr val="327A86"/>
              </a:solidFill>
            </a:endParaRPr>
          </a:p>
          <a:p>
            <a:pPr marL="0" indent="52388" algn="r">
              <a:spcAft>
                <a:spcPts val="0"/>
              </a:spcAft>
              <a:buNone/>
            </a:pPr>
            <a:r>
              <a:rPr lang="de-DE" sz="1200" dirty="0">
                <a:solidFill>
                  <a:srgbClr val="327A86"/>
                </a:solidFill>
              </a:rPr>
              <a:t>Abels, L. et al. (2014). Mathepilot 3. Schülerbuch. Stuttgart: Klett</a:t>
            </a:r>
          </a:p>
          <a:p>
            <a:endParaRPr lang="de-DE" dirty="0"/>
          </a:p>
        </p:txBody>
      </p:sp>
      <p:pic>
        <p:nvPicPr>
          <p:cNvPr id="7" name="Grafik 6">
            <a:extLst>
              <a:ext uri="{FF2B5EF4-FFF2-40B4-BE49-F238E27FC236}">
                <a16:creationId xmlns:a16="http://schemas.microsoft.com/office/drawing/2014/main" id="{8D348471-0F79-4C4A-8664-F3F32DCB71D2}"/>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5076057" y="1085923"/>
            <a:ext cx="3672408" cy="313516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3734760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Einstieg</a:t>
            </a:r>
          </a:p>
        </p:txBody>
      </p:sp>
      <p:sp>
        <p:nvSpPr>
          <p:cNvPr id="6" name="Rechteck 5"/>
          <p:cNvSpPr/>
          <p:nvPr/>
        </p:nvSpPr>
        <p:spPr>
          <a:xfrm>
            <a:off x="395536" y="5589240"/>
            <a:ext cx="1408386" cy="591480"/>
          </a:xfrm>
          <a:prstGeom prst="rect">
            <a:avLst/>
          </a:prstGeom>
          <a:solidFill>
            <a:schemeClr val="bg1">
              <a:lumMod val="85000"/>
            </a:schemeClr>
          </a:solidFill>
          <a:ln>
            <a:noFill/>
          </a:ln>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sz="1600">
              <a:solidFill>
                <a:schemeClr val="tx1"/>
              </a:solidFill>
              <a:latin typeface="Calibri Normal" charset="0"/>
            </a:endParaRPr>
          </a:p>
        </p:txBody>
      </p:sp>
      <p:sp>
        <p:nvSpPr>
          <p:cNvPr id="10" name="Rechteck 9"/>
          <p:cNvSpPr/>
          <p:nvPr/>
        </p:nvSpPr>
        <p:spPr>
          <a:xfrm>
            <a:off x="4283968" y="6093296"/>
            <a:ext cx="1408386" cy="591480"/>
          </a:xfrm>
          <a:prstGeom prst="rect">
            <a:avLst/>
          </a:prstGeom>
          <a:solidFill>
            <a:schemeClr val="bg1">
              <a:lumMod val="85000"/>
            </a:schemeClr>
          </a:solidFill>
          <a:ln>
            <a:noFill/>
          </a:ln>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solidFill>
                <a:schemeClr val="tx1"/>
              </a:solidFill>
              <a:latin typeface="Calibri Normal" charset="0"/>
            </a:endParaRPr>
          </a:p>
        </p:txBody>
      </p:sp>
      <p:sp>
        <p:nvSpPr>
          <p:cNvPr id="11" name="Rechteck 10"/>
          <p:cNvSpPr/>
          <p:nvPr/>
        </p:nvSpPr>
        <p:spPr>
          <a:xfrm>
            <a:off x="3419872" y="5517232"/>
            <a:ext cx="1408386" cy="591480"/>
          </a:xfrm>
          <a:prstGeom prst="rect">
            <a:avLst/>
          </a:prstGeom>
          <a:solidFill>
            <a:schemeClr val="bg1">
              <a:lumMod val="85000"/>
            </a:schemeClr>
          </a:solidFill>
          <a:ln>
            <a:noFill/>
          </a:ln>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solidFill>
                <a:schemeClr val="tx1"/>
              </a:solidFill>
              <a:latin typeface="Calibri Normal" charset="0"/>
            </a:endParaRPr>
          </a:p>
        </p:txBody>
      </p:sp>
      <p:grpSp>
        <p:nvGrpSpPr>
          <p:cNvPr id="3" name="Gruppierung 2"/>
          <p:cNvGrpSpPr/>
          <p:nvPr/>
        </p:nvGrpSpPr>
        <p:grpSpPr>
          <a:xfrm>
            <a:off x="-396552" y="1052736"/>
            <a:ext cx="8928992" cy="3960440"/>
            <a:chOff x="1187624" y="1628800"/>
            <a:chExt cx="6984776" cy="2520280"/>
          </a:xfrm>
        </p:grpSpPr>
        <p:sp>
          <p:nvSpPr>
            <p:cNvPr id="16" name="Rechteck 15"/>
            <p:cNvSpPr/>
            <p:nvPr/>
          </p:nvSpPr>
          <p:spPr bwMode="auto">
            <a:xfrm>
              <a:off x="1187624" y="1628800"/>
              <a:ext cx="6984776" cy="2520280"/>
            </a:xfrm>
            <a:prstGeom prst="rect">
              <a:avLst/>
            </a:prstGeom>
            <a:solidFill>
              <a:srgbClr val="327A86">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a:solidFill>
                  <a:schemeClr val="accent2"/>
                </a:solidFill>
                <a:latin typeface="Calibri" panose="020F0502020204030204" pitchFamily="34" charset="0"/>
              </a:endParaRPr>
            </a:p>
          </p:txBody>
        </p:sp>
        <p:sp>
          <p:nvSpPr>
            <p:cNvPr id="18" name="Rechteck 17"/>
            <p:cNvSpPr/>
            <p:nvPr/>
          </p:nvSpPr>
          <p:spPr bwMode="auto">
            <a:xfrm>
              <a:off x="1775129" y="1772816"/>
              <a:ext cx="6116959" cy="1789122"/>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a:latin typeface="Calibri" panose="020F0502020204030204" pitchFamily="34" charset="0"/>
              </a:endParaRPr>
            </a:p>
            <a:p>
              <a:endParaRPr lang="de-DE" sz="2000">
                <a:latin typeface="Calibri"/>
                <a:cs typeface="Calibri"/>
              </a:endParaRPr>
            </a:p>
          </p:txBody>
        </p:sp>
      </p:grpSp>
      <p:sp>
        <p:nvSpPr>
          <p:cNvPr id="20" name="Rechteck 19"/>
          <p:cNvSpPr/>
          <p:nvPr/>
        </p:nvSpPr>
        <p:spPr bwMode="auto">
          <a:xfrm>
            <a:off x="323528" y="1196752"/>
            <a:ext cx="8208912" cy="3456384"/>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GB" sz="2000" b="1" dirty="0">
                <a:latin typeface="Calibri" panose="020F0502020204030204" pitchFamily="34" charset="0"/>
                <a:cs typeface="Calibri" panose="020F0502020204030204" pitchFamily="34" charset="0"/>
              </a:rPr>
              <a:t>Murmelphase: Diskutieren Sie mit </a:t>
            </a:r>
            <a:r>
              <a:rPr lang="en-GB" sz="2000" b="1" dirty="0" err="1">
                <a:latin typeface="Calibri" panose="020F0502020204030204" pitchFamily="34" charset="0"/>
                <a:cs typeface="Calibri" panose="020F0502020204030204" pitchFamily="34" charset="0"/>
              </a:rPr>
              <a:t>Ihren</a:t>
            </a:r>
            <a:r>
              <a:rPr lang="en-GB" sz="2000" b="1" dirty="0">
                <a:latin typeface="Calibri" panose="020F0502020204030204" pitchFamily="34" charset="0"/>
                <a:cs typeface="Calibri" panose="020F0502020204030204" pitchFamily="34" charset="0"/>
              </a:rPr>
              <a:t> </a:t>
            </a:r>
            <a:r>
              <a:rPr lang="en-GB" sz="2000" b="1" dirty="0" err="1">
                <a:latin typeface="Calibri" panose="020F0502020204030204" pitchFamily="34" charset="0"/>
                <a:cs typeface="Calibri" panose="020F0502020204030204" pitchFamily="34" charset="0"/>
              </a:rPr>
              <a:t>Nachbar</a:t>
            </a:r>
            <a:r>
              <a:rPr lang="en-GB" sz="2000" b="1" dirty="0">
                <a:latin typeface="Calibri" panose="020F0502020204030204" pitchFamily="34" charset="0"/>
                <a:cs typeface="Calibri" panose="020F0502020204030204" pitchFamily="34" charset="0"/>
              </a:rPr>
              <a:t>*</a:t>
            </a:r>
            <a:r>
              <a:rPr lang="en-GB" sz="2000" b="1" dirty="0" err="1">
                <a:latin typeface="Calibri" panose="020F0502020204030204" pitchFamily="34" charset="0"/>
                <a:cs typeface="Calibri" panose="020F0502020204030204" pitchFamily="34" charset="0"/>
              </a:rPr>
              <a:t>innen</a:t>
            </a:r>
            <a:r>
              <a:rPr lang="en-GB" sz="2000" b="1" dirty="0">
                <a:latin typeface="Calibri" panose="020F0502020204030204" pitchFamily="34" charset="0"/>
                <a:cs typeface="Calibri" panose="020F0502020204030204" pitchFamily="34" charset="0"/>
              </a:rPr>
              <a:t/>
            </a:r>
            <a:br>
              <a:rPr lang="en-GB" sz="2000" b="1" dirty="0">
                <a:latin typeface="Calibri" panose="020F0502020204030204" pitchFamily="34" charset="0"/>
                <a:cs typeface="Calibri" panose="020F0502020204030204" pitchFamily="34" charset="0"/>
              </a:rPr>
            </a:br>
            <a:r>
              <a:rPr lang="en-GB" sz="2000" b="1" dirty="0">
                <a:latin typeface="Calibri" panose="020F0502020204030204" pitchFamily="34" charset="0"/>
                <a:cs typeface="Calibri" panose="020F0502020204030204" pitchFamily="34" charset="0"/>
              </a:rPr>
              <a:t> </a:t>
            </a:r>
          </a:p>
          <a:p>
            <a:pPr algn="just">
              <a:spcBef>
                <a:spcPts val="1000"/>
              </a:spcBef>
              <a:buClr>
                <a:srgbClr val="327A86"/>
              </a:buClr>
              <a:defRPr sz="2000">
                <a:effectLst/>
              </a:defRPr>
            </a:pPr>
            <a:r>
              <a:rPr lang="de-DE" sz="2000" dirty="0">
                <a:latin typeface="Calibri" panose="020F0502020204030204" pitchFamily="34" charset="0"/>
                <a:cs typeface="Calibri" panose="020F0502020204030204" pitchFamily="34" charset="0"/>
              </a:rPr>
              <a:t>Berichten Sie sich gegenseitig von Ihren Erfahrungen, die Sie bei der Durchführung der vorbereitenden Aufgabe gemacht haben. </a:t>
            </a:r>
            <a:r>
              <a:rPr lang="de-DE" dirty="0">
                <a:latin typeface="Calibri" panose="020F0502020204030204" pitchFamily="34" charset="0"/>
                <a:cs typeface="Calibri" panose="020F0502020204030204" pitchFamily="34" charset="0"/>
              </a:rPr>
              <a:t>Welche Schwierigkeiten beim Lösen der Aufgaben konnten Sie beobachten? Welche überraschenden Strategien und Lösungen gab es?</a:t>
            </a:r>
          </a:p>
          <a:p>
            <a:pPr algn="just">
              <a:spcBef>
                <a:spcPts val="1000"/>
              </a:spcBef>
              <a:buClr>
                <a:srgbClr val="327A86"/>
              </a:buClr>
              <a:defRPr sz="2000">
                <a:effectLst/>
              </a:defRPr>
            </a:pPr>
            <a:r>
              <a:rPr lang="de-DE" dirty="0">
                <a:latin typeface="Calibri" panose="020F0502020204030204" pitchFamily="34" charset="0"/>
                <a:cs typeface="Calibri" panose="020F0502020204030204" pitchFamily="34" charset="0"/>
              </a:rPr>
              <a:t>Welche besonderen Anforderungen werden bei der Bearbeitung der Sachaufgaben an die Schülerinnen und Schüler gestellt? </a:t>
            </a:r>
          </a:p>
          <a:p>
            <a:pPr algn="just">
              <a:spcBef>
                <a:spcPts val="1000"/>
              </a:spcBef>
              <a:buClr>
                <a:srgbClr val="327A86"/>
              </a:buClr>
              <a:defRPr sz="2000">
                <a:effectLst/>
              </a:defRPr>
            </a:pPr>
            <a:r>
              <a:rPr lang="de-DE" dirty="0">
                <a:latin typeface="Calibri" panose="020F0502020204030204" pitchFamily="34" charset="0"/>
                <a:cs typeface="Calibri" panose="020F0502020204030204" pitchFamily="34" charset="0"/>
              </a:rPr>
              <a:t>Notieren Sie relevante Punkte auf Karten und stellen Sie diese anschließend im Plenum vor.</a:t>
            </a:r>
          </a:p>
          <a:p>
            <a:endParaRPr lang="de-DE" sz="2000" dirty="0">
              <a:latin typeface="Calibri"/>
              <a:cs typeface="Calibri"/>
            </a:endParaRPr>
          </a:p>
        </p:txBody>
      </p:sp>
      <p:sp>
        <p:nvSpPr>
          <p:cNvPr id="8" name="Rechteck 7"/>
          <p:cNvSpPr/>
          <p:nvPr/>
        </p:nvSpPr>
        <p:spPr>
          <a:xfrm>
            <a:off x="1403648" y="5157192"/>
            <a:ext cx="1408386" cy="591480"/>
          </a:xfrm>
          <a:prstGeom prst="rect">
            <a:avLst/>
          </a:prstGeom>
          <a:solidFill>
            <a:schemeClr val="bg1">
              <a:lumMod val="85000"/>
            </a:schemeClr>
          </a:solidFill>
          <a:ln>
            <a:noFill/>
          </a:ln>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solidFill>
                <a:schemeClr val="tx1"/>
              </a:solidFill>
              <a:latin typeface="Calibri Normal" charset="0"/>
            </a:endParaRPr>
          </a:p>
        </p:txBody>
      </p:sp>
      <p:sp>
        <p:nvSpPr>
          <p:cNvPr id="12" name="Rechteck 11"/>
          <p:cNvSpPr/>
          <p:nvPr/>
        </p:nvSpPr>
        <p:spPr>
          <a:xfrm>
            <a:off x="6012160" y="4869160"/>
            <a:ext cx="1408386" cy="591480"/>
          </a:xfrm>
          <a:prstGeom prst="rect">
            <a:avLst/>
          </a:prstGeom>
          <a:solidFill>
            <a:schemeClr val="bg1">
              <a:lumMod val="85000"/>
            </a:schemeClr>
          </a:solidFill>
          <a:ln>
            <a:noFill/>
          </a:ln>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solidFill>
                <a:schemeClr val="tx1"/>
              </a:solidFill>
              <a:latin typeface="Calibri Normal" charset="0"/>
            </a:endParaRPr>
          </a:p>
        </p:txBody>
      </p:sp>
    </p:spTree>
    <p:extLst>
      <p:ext uri="{BB962C8B-B14F-4D97-AF65-F5344CB8AC3E}">
        <p14:creationId xmlns:p14="http://schemas.microsoft.com/office/powerpoint/2010/main" val="23344581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0429AD60-7E52-6A4E-9EF9-205300C44C77}"/>
              </a:ext>
            </a:extLst>
          </p:cNvPr>
          <p:cNvSpPr/>
          <p:nvPr/>
        </p:nvSpPr>
        <p:spPr bwMode="auto">
          <a:xfrm>
            <a:off x="27891" y="2564904"/>
            <a:ext cx="5912261" cy="540061"/>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a:solidFill>
                <a:prstClr val="black"/>
              </a:solidFill>
              <a:latin typeface="Calibri" panose="020F0502020204030204" pitchFamily="34" charset="0"/>
            </a:endParaRPr>
          </a:p>
        </p:txBody>
      </p:sp>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solidFill>
                <a:prstClr val="black"/>
              </a:solidFill>
              <a:latin typeface="Calibri" panose="020F0502020204030204" pitchFamily="34" charset="0"/>
            </a:endParaRPr>
          </a:p>
        </p:txBody>
      </p:sp>
      <p:sp>
        <p:nvSpPr>
          <p:cNvPr id="8" name="Titel 7"/>
          <p:cNvSpPr>
            <a:spLocks noGrp="1"/>
          </p:cNvSpPr>
          <p:nvPr>
            <p:ph type="title"/>
          </p:nvPr>
        </p:nvSpPr>
        <p:spPr/>
        <p:txBody>
          <a:bodyPr>
            <a:normAutofit/>
          </a:bodyPr>
          <a:lstStyle/>
          <a:p>
            <a:r>
              <a:rPr lang="de-DE" dirty="0"/>
              <a:t>Gliederung – Baustein 2</a:t>
            </a:r>
          </a:p>
        </p:txBody>
      </p:sp>
      <p:sp>
        <p:nvSpPr>
          <p:cNvPr id="9" name="Inhaltsplatzhalter 8"/>
          <p:cNvSpPr>
            <a:spLocks noGrp="1"/>
          </p:cNvSpPr>
          <p:nvPr>
            <p:ph idx="1"/>
          </p:nvPr>
        </p:nvSpPr>
        <p:spPr>
          <a:xfrm>
            <a:off x="395536" y="1340768"/>
            <a:ext cx="8424936" cy="3096344"/>
          </a:xfrm>
        </p:spPr>
        <p:txBody>
          <a:bodyPr/>
          <a:lstStyle/>
          <a:p>
            <a:pPr marL="514350" indent="-514350">
              <a:buClr>
                <a:srgbClr val="327A86"/>
              </a:buClr>
              <a:buAutoNum type="arabicPeriod"/>
            </a:pPr>
            <a:r>
              <a:rPr lang="de-DE" dirty="0"/>
              <a:t>Begrüßung und Rückblick</a:t>
            </a:r>
          </a:p>
          <a:p>
            <a:pPr marL="514350" indent="-514350">
              <a:buClr>
                <a:srgbClr val="327A86"/>
              </a:buClr>
              <a:buAutoNum type="arabicPeriod"/>
            </a:pPr>
            <a:r>
              <a:rPr lang="de-DE" dirty="0"/>
              <a:t>Einstieg: Distanzaufgabe </a:t>
            </a:r>
          </a:p>
          <a:p>
            <a:pPr marL="514350" indent="-514350">
              <a:buClr>
                <a:srgbClr val="327A86"/>
              </a:buClr>
              <a:buAutoNum type="arabicPeriod"/>
            </a:pPr>
            <a:r>
              <a:rPr lang="de-DE" dirty="0">
                <a:solidFill>
                  <a:srgbClr val="327A86"/>
                </a:solidFill>
              </a:rPr>
              <a:t>Modellbildungsprozess </a:t>
            </a:r>
            <a:r>
              <a:rPr lang="de-DE" dirty="0"/>
              <a:t> </a:t>
            </a:r>
          </a:p>
          <a:p>
            <a:pPr marL="514350" indent="-514350">
              <a:buClr>
                <a:srgbClr val="327A86"/>
              </a:buClr>
              <a:buAutoNum type="arabicPeriod"/>
            </a:pPr>
            <a:r>
              <a:rPr lang="de-DE" dirty="0"/>
              <a:t>Hilfen beim Lösen von Sachaufgaben</a:t>
            </a:r>
          </a:p>
          <a:p>
            <a:pPr marL="514350" indent="-514350">
              <a:buClr>
                <a:srgbClr val="327A86"/>
              </a:buClr>
              <a:buAutoNum type="arabicPeriod"/>
            </a:pPr>
            <a:r>
              <a:rPr lang="de-DE" dirty="0"/>
              <a:t>Zur Gestaltung des Sachrechnens </a:t>
            </a:r>
          </a:p>
          <a:p>
            <a:pPr marL="762000" lvl="1" indent="-304800">
              <a:buClr>
                <a:schemeClr val="tx2"/>
              </a:buClr>
              <a:buFont typeface="Wingdings" charset="2"/>
              <a:buChar char="§"/>
            </a:pPr>
            <a:r>
              <a:rPr lang="de-DE" dirty="0">
                <a:solidFill>
                  <a:srgbClr val="FFFFFF"/>
                </a:solidFill>
              </a:rPr>
              <a:t>Sachrechnen in allen Jahrgangsstufen</a:t>
            </a:r>
          </a:p>
          <a:p>
            <a:pPr marL="762000" lvl="1" indent="-304800">
              <a:buClr>
                <a:schemeClr val="tx2"/>
              </a:buClr>
              <a:buFont typeface="Wingdings" charset="2"/>
              <a:buChar char="§"/>
            </a:pPr>
            <a:r>
              <a:rPr lang="de-DE" dirty="0">
                <a:solidFill>
                  <a:srgbClr val="FFFFFF"/>
                </a:solidFill>
              </a:rPr>
              <a:t>Sinnstiftende Lernanlässe</a:t>
            </a:r>
          </a:p>
          <a:p>
            <a:pPr marL="762000" lvl="1" indent="-304800">
              <a:buClr>
                <a:schemeClr val="tx2"/>
              </a:buClr>
              <a:buFont typeface="Wingdings" charset="2"/>
              <a:buChar char="§"/>
              <a:tabLst>
                <a:tab pos="706438" algn="l"/>
              </a:tabLst>
            </a:pPr>
            <a:r>
              <a:rPr lang="de-DE" dirty="0">
                <a:solidFill>
                  <a:srgbClr val="FFFFFF"/>
                </a:solidFill>
              </a:rPr>
              <a:t>Sachrechnen offen gestalten </a:t>
            </a:r>
            <a:endParaRPr lang="de-DE" dirty="0"/>
          </a:p>
          <a:p>
            <a:pPr marL="514350" indent="-514350">
              <a:buClr>
                <a:srgbClr val="327A86"/>
              </a:buClr>
              <a:buAutoNum type="arabicPeriod"/>
            </a:pPr>
            <a:r>
              <a:rPr lang="de-DE" dirty="0"/>
              <a:t>Merkmale guter Sachaufgaben</a:t>
            </a:r>
          </a:p>
          <a:p>
            <a:pPr marL="971550" lvl="1" indent="-514350">
              <a:buClr>
                <a:srgbClr val="327A86"/>
              </a:buClr>
              <a:buAutoNum type="arabicPeriod"/>
            </a:pPr>
            <a:endParaRPr lang="de-DE" dirty="0"/>
          </a:p>
          <a:p>
            <a:pPr marL="514350" indent="-514350">
              <a:buClr>
                <a:srgbClr val="327A86"/>
              </a:buClr>
              <a:buAutoNum type="arabicPeriod"/>
            </a:pPr>
            <a:endParaRPr lang="de-DE" dirty="0"/>
          </a:p>
        </p:txBody>
      </p:sp>
    </p:spTree>
    <p:extLst>
      <p:ext uri="{BB962C8B-B14F-4D97-AF65-F5344CB8AC3E}">
        <p14:creationId xmlns:p14="http://schemas.microsoft.com/office/powerpoint/2010/main" val="27384265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normAutofit/>
          </a:bodyPr>
          <a:lstStyle/>
          <a:p>
            <a:r>
              <a:rPr lang="de-DE" dirty="0"/>
              <a:t>Modellbildungsprozess</a:t>
            </a:r>
          </a:p>
        </p:txBody>
      </p:sp>
      <p:sp>
        <p:nvSpPr>
          <p:cNvPr id="4" name="Inhaltsplatzhalter 3">
            <a:extLst>
              <a:ext uri="{FF2B5EF4-FFF2-40B4-BE49-F238E27FC236}">
                <a16:creationId xmlns:a16="http://schemas.microsoft.com/office/drawing/2014/main" id="{E758559B-39FA-3144-9860-27A1A7509A37}"/>
              </a:ext>
            </a:extLst>
          </p:cNvPr>
          <p:cNvSpPr>
            <a:spLocks noGrp="1"/>
          </p:cNvSpPr>
          <p:nvPr>
            <p:ph idx="17"/>
          </p:nvPr>
        </p:nvSpPr>
        <p:spPr/>
        <p:txBody>
          <a:bodyPr/>
          <a:lstStyle/>
          <a:p>
            <a:r>
              <a:rPr lang="de-DE" dirty="0"/>
              <a:t>Modellierungskreislauf</a:t>
            </a:r>
          </a:p>
        </p:txBody>
      </p:sp>
      <p:sp>
        <p:nvSpPr>
          <p:cNvPr id="6" name="Linie"/>
          <p:cNvSpPr/>
          <p:nvPr/>
        </p:nvSpPr>
        <p:spPr>
          <a:xfrm flipV="1">
            <a:off x="4556948" y="1463916"/>
            <a:ext cx="1" cy="4723071"/>
          </a:xfrm>
          <a:prstGeom prst="line">
            <a:avLst/>
          </a:prstGeom>
          <a:ln w="12700">
            <a:solidFill>
              <a:srgbClr val="000000"/>
            </a:solidFill>
            <a:miter lim="400000"/>
          </a:ln>
        </p:spPr>
        <p:txBody>
          <a:bodyPr lIns="0" tIns="0" rIns="0" bIns="0"/>
          <a:lstStyle/>
          <a:p>
            <a:endParaRPr/>
          </a:p>
        </p:txBody>
      </p:sp>
      <p:sp>
        <p:nvSpPr>
          <p:cNvPr id="7" name="Mathematik"/>
          <p:cNvSpPr txBox="1"/>
          <p:nvPr/>
        </p:nvSpPr>
        <p:spPr>
          <a:xfrm>
            <a:off x="683568" y="3341604"/>
            <a:ext cx="1503297" cy="44114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p>
            <a:r>
              <a:rPr sz="2200">
                <a:latin typeface="Calibri" charset="0"/>
                <a:ea typeface="Calibri" charset="0"/>
                <a:cs typeface="Calibri" charset="0"/>
              </a:rPr>
              <a:t>Mathematik</a:t>
            </a:r>
          </a:p>
        </p:txBody>
      </p:sp>
      <p:sp>
        <p:nvSpPr>
          <p:cNvPr id="8" name="Welt"/>
          <p:cNvSpPr txBox="1"/>
          <p:nvPr/>
        </p:nvSpPr>
        <p:spPr>
          <a:xfrm>
            <a:off x="683568" y="3845660"/>
            <a:ext cx="643894" cy="44114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p>
            <a:r>
              <a:rPr sz="2200">
                <a:latin typeface="Calibri" charset="0"/>
                <a:ea typeface="Calibri" charset="0"/>
                <a:cs typeface="Calibri" charset="0"/>
              </a:rPr>
              <a:t>Welt</a:t>
            </a:r>
          </a:p>
        </p:txBody>
      </p:sp>
      <p:sp>
        <p:nvSpPr>
          <p:cNvPr id="9" name="Linie"/>
          <p:cNvSpPr/>
          <p:nvPr/>
        </p:nvSpPr>
        <p:spPr>
          <a:xfrm>
            <a:off x="755576" y="3789040"/>
            <a:ext cx="7474505" cy="1"/>
          </a:xfrm>
          <a:prstGeom prst="line">
            <a:avLst/>
          </a:prstGeom>
          <a:ln w="12700">
            <a:solidFill>
              <a:srgbClr val="000000"/>
            </a:solidFill>
            <a:miter lim="400000"/>
          </a:ln>
        </p:spPr>
        <p:txBody>
          <a:bodyPr lIns="0" tIns="0" rIns="0" bIns="0"/>
          <a:lstStyle/>
          <a:p>
            <a:endParaRPr/>
          </a:p>
        </p:txBody>
      </p:sp>
      <p:sp>
        <p:nvSpPr>
          <p:cNvPr id="10" name="Problem"/>
          <p:cNvSpPr txBox="1"/>
          <p:nvPr/>
        </p:nvSpPr>
        <p:spPr>
          <a:xfrm>
            <a:off x="3347864" y="5861884"/>
            <a:ext cx="1069524" cy="44114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p>
            <a:r>
              <a:rPr sz="2200">
                <a:latin typeface="Calibri" charset="0"/>
                <a:ea typeface="Calibri" charset="0"/>
                <a:cs typeface="Calibri" charset="0"/>
              </a:rPr>
              <a:t>Problem</a:t>
            </a:r>
          </a:p>
        </p:txBody>
      </p:sp>
      <p:sp>
        <p:nvSpPr>
          <p:cNvPr id="11" name="Lösung"/>
          <p:cNvSpPr txBox="1"/>
          <p:nvPr/>
        </p:nvSpPr>
        <p:spPr>
          <a:xfrm>
            <a:off x="4722150" y="5831933"/>
            <a:ext cx="908903" cy="44114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p>
            <a:r>
              <a:rPr sz="2200">
                <a:latin typeface="Calibri" charset="0"/>
                <a:ea typeface="Calibri" charset="0"/>
                <a:cs typeface="Calibri" charset="0"/>
              </a:rPr>
              <a:t>Lösung</a:t>
            </a:r>
          </a:p>
        </p:txBody>
      </p:sp>
      <p:sp>
        <p:nvSpPr>
          <p:cNvPr id="21" name="Kreis"/>
          <p:cNvSpPr/>
          <p:nvPr/>
        </p:nvSpPr>
        <p:spPr>
          <a:xfrm>
            <a:off x="2816872" y="5011525"/>
            <a:ext cx="258557" cy="249784"/>
          </a:xfrm>
          <a:prstGeom prst="ellipse">
            <a:avLst/>
          </a:prstGeom>
          <a:blipFill>
            <a:blip r:embed="rId3"/>
          </a:blipFill>
          <a:ln w="12700">
            <a:miter lim="400000"/>
          </a:ln>
          <a:effectLst>
            <a:outerShdw blurRad="38100" dist="25400" dir="5400000" rotWithShape="0">
              <a:srgbClr val="000000">
                <a:alpha val="50000"/>
              </a:srgbClr>
            </a:outerShdw>
          </a:effectLst>
        </p:spPr>
        <p:txBody>
          <a:bodyPr lIns="50800" tIns="50800" rIns="50800" bIns="50800" anchor="ctr"/>
          <a:lstStyle/>
          <a:p>
            <a:endParaRPr/>
          </a:p>
        </p:txBody>
      </p:sp>
      <p:sp>
        <p:nvSpPr>
          <p:cNvPr id="22" name="Situation"/>
          <p:cNvSpPr txBox="1"/>
          <p:nvPr/>
        </p:nvSpPr>
        <p:spPr>
          <a:xfrm>
            <a:off x="1426975" y="5014567"/>
            <a:ext cx="1125949" cy="44114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a:solidFill>
                  <a:srgbClr val="208291"/>
                </a:solidFill>
              </a:defRPr>
            </a:lvl1pPr>
          </a:lstStyle>
          <a:p>
            <a:r>
              <a:rPr sz="2200">
                <a:latin typeface="Calibri" charset="0"/>
                <a:ea typeface="Calibri" charset="0"/>
                <a:cs typeface="Calibri" charset="0"/>
              </a:rPr>
              <a:t>Situation</a:t>
            </a:r>
          </a:p>
        </p:txBody>
      </p:sp>
      <p:sp>
        <p:nvSpPr>
          <p:cNvPr id="24" name="Kreis"/>
          <p:cNvSpPr/>
          <p:nvPr/>
        </p:nvSpPr>
        <p:spPr>
          <a:xfrm>
            <a:off x="2816872" y="2388604"/>
            <a:ext cx="258557" cy="249784"/>
          </a:xfrm>
          <a:prstGeom prst="ellipse">
            <a:avLst/>
          </a:prstGeom>
          <a:blipFill>
            <a:blip r:embed="rId3"/>
          </a:blipFill>
          <a:ln w="12700">
            <a:miter lim="400000"/>
          </a:ln>
          <a:effectLst>
            <a:outerShdw blurRad="38100" dist="25400" dir="5400000" rotWithShape="0">
              <a:srgbClr val="000000">
                <a:alpha val="50000"/>
              </a:srgbClr>
            </a:outerShdw>
          </a:effectLst>
        </p:spPr>
        <p:txBody>
          <a:bodyPr lIns="50800" tIns="50800" rIns="50800" bIns="50800" anchor="ctr"/>
          <a:lstStyle/>
          <a:p>
            <a:endParaRPr/>
          </a:p>
        </p:txBody>
      </p:sp>
      <p:sp>
        <p:nvSpPr>
          <p:cNvPr id="25" name="Modell"/>
          <p:cNvSpPr txBox="1"/>
          <p:nvPr/>
        </p:nvSpPr>
        <p:spPr>
          <a:xfrm>
            <a:off x="1815963" y="2075659"/>
            <a:ext cx="908903" cy="44114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a:solidFill>
                  <a:srgbClr val="208291"/>
                </a:solidFill>
              </a:defRPr>
            </a:lvl1pPr>
          </a:lstStyle>
          <a:p>
            <a:r>
              <a:rPr sz="2200">
                <a:latin typeface="Calibri" charset="0"/>
                <a:ea typeface="Calibri" charset="0"/>
                <a:cs typeface="Calibri" charset="0"/>
              </a:rPr>
              <a:t>Modell</a:t>
            </a:r>
          </a:p>
        </p:txBody>
      </p:sp>
      <p:sp>
        <p:nvSpPr>
          <p:cNvPr id="26" name="Verbindungslinie"/>
          <p:cNvSpPr/>
          <p:nvPr/>
        </p:nvSpPr>
        <p:spPr>
          <a:xfrm>
            <a:off x="2430141" y="2658923"/>
            <a:ext cx="398003" cy="2324448"/>
          </a:xfrm>
          <a:custGeom>
            <a:avLst/>
            <a:gdLst/>
            <a:ahLst/>
            <a:cxnLst>
              <a:cxn ang="0">
                <a:pos x="wd2" y="hd2"/>
              </a:cxn>
              <a:cxn ang="5400000">
                <a:pos x="wd2" y="hd2"/>
              </a:cxn>
              <a:cxn ang="10800000">
                <a:pos x="wd2" y="hd2"/>
              </a:cxn>
              <a:cxn ang="16200000">
                <a:pos x="wd2" y="hd2"/>
              </a:cxn>
            </a:cxnLst>
            <a:rect l="0" t="0" r="r" b="b"/>
            <a:pathLst>
              <a:path w="16211" h="21600" extrusionOk="0">
                <a:moveTo>
                  <a:pt x="14594" y="21600"/>
                </a:moveTo>
                <a:cubicBezTo>
                  <a:pt x="-5389" y="14269"/>
                  <a:pt x="-4850" y="7069"/>
                  <a:pt x="16211" y="0"/>
                </a:cubicBezTo>
              </a:path>
            </a:pathLst>
          </a:custGeom>
          <a:ln w="38100">
            <a:solidFill>
              <a:srgbClr val="208291"/>
            </a:solidFill>
            <a:miter lim="400000"/>
            <a:tailEnd type="triangle"/>
          </a:ln>
        </p:spPr>
        <p:txBody>
          <a:bodyPr/>
          <a:lstStyle/>
          <a:p>
            <a:endParaRPr/>
          </a:p>
        </p:txBody>
      </p:sp>
      <p:sp>
        <p:nvSpPr>
          <p:cNvPr id="27" name="mathematisieren"/>
          <p:cNvSpPr txBox="1"/>
          <p:nvPr/>
        </p:nvSpPr>
        <p:spPr>
          <a:xfrm>
            <a:off x="2064850" y="3933981"/>
            <a:ext cx="1880323" cy="410369"/>
          </a:xfrm>
          <a:prstGeom prst="rect">
            <a:avLst/>
          </a:prstGeom>
          <a:solidFill>
            <a:srgbClr val="FFFFFF"/>
          </a:solidFill>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2000" i="1"/>
            </a:lvl1pPr>
          </a:lstStyle>
          <a:p>
            <a:r>
              <a:rPr dirty="0" err="1">
                <a:latin typeface="Calibri" charset="0"/>
                <a:ea typeface="Calibri" charset="0"/>
                <a:cs typeface="Calibri" charset="0"/>
              </a:rPr>
              <a:t>mathematisieren</a:t>
            </a:r>
            <a:endParaRPr dirty="0">
              <a:latin typeface="Calibri" charset="0"/>
              <a:ea typeface="Calibri" charset="0"/>
              <a:cs typeface="Calibri" charset="0"/>
            </a:endParaRPr>
          </a:p>
        </p:txBody>
      </p:sp>
      <p:sp>
        <p:nvSpPr>
          <p:cNvPr id="28" name="Kreis"/>
          <p:cNvSpPr/>
          <p:nvPr/>
        </p:nvSpPr>
        <p:spPr>
          <a:xfrm>
            <a:off x="6038467" y="2388604"/>
            <a:ext cx="258557" cy="249784"/>
          </a:xfrm>
          <a:prstGeom prst="ellipse">
            <a:avLst/>
          </a:prstGeom>
          <a:blipFill>
            <a:blip r:embed="rId3"/>
          </a:blipFill>
          <a:ln w="12700">
            <a:miter lim="400000"/>
          </a:ln>
          <a:effectLst>
            <a:outerShdw blurRad="38100" dist="25400" dir="5400000" rotWithShape="0">
              <a:srgbClr val="000000">
                <a:alpha val="50000"/>
              </a:srgbClr>
            </a:outerShdw>
          </a:effectLst>
        </p:spPr>
        <p:txBody>
          <a:bodyPr lIns="50800" tIns="50800" rIns="50800" bIns="50800" anchor="ctr"/>
          <a:lstStyle/>
          <a:p>
            <a:endParaRPr/>
          </a:p>
        </p:txBody>
      </p:sp>
      <p:sp>
        <p:nvSpPr>
          <p:cNvPr id="29" name="Konsequenzen"/>
          <p:cNvSpPr txBox="1"/>
          <p:nvPr/>
        </p:nvSpPr>
        <p:spPr>
          <a:xfrm>
            <a:off x="6282399" y="2036172"/>
            <a:ext cx="1769652" cy="44114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a:solidFill>
                  <a:srgbClr val="208291"/>
                </a:solidFill>
              </a:defRPr>
            </a:lvl1pPr>
          </a:lstStyle>
          <a:p>
            <a:r>
              <a:rPr sz="2200">
                <a:latin typeface="Calibri" charset="0"/>
                <a:ea typeface="Calibri" charset="0"/>
                <a:cs typeface="Calibri" charset="0"/>
              </a:rPr>
              <a:t>Konsequenzen</a:t>
            </a:r>
          </a:p>
        </p:txBody>
      </p:sp>
      <p:sp>
        <p:nvSpPr>
          <p:cNvPr id="30" name="Verbindungslinie"/>
          <p:cNvSpPr/>
          <p:nvPr/>
        </p:nvSpPr>
        <p:spPr>
          <a:xfrm>
            <a:off x="3045985" y="1815588"/>
            <a:ext cx="3022100" cy="529209"/>
          </a:xfrm>
          <a:custGeom>
            <a:avLst/>
            <a:gdLst/>
            <a:ahLst/>
            <a:cxnLst>
              <a:cxn ang="0">
                <a:pos x="wd2" y="hd2"/>
              </a:cxn>
              <a:cxn ang="5400000">
                <a:pos x="wd2" y="hd2"/>
              </a:cxn>
              <a:cxn ang="10800000">
                <a:pos x="wd2" y="hd2"/>
              </a:cxn>
              <a:cxn ang="16200000">
                <a:pos x="wd2" y="hd2"/>
              </a:cxn>
            </a:cxnLst>
            <a:rect l="0" t="0" r="r" b="b"/>
            <a:pathLst>
              <a:path w="21600" h="16202" extrusionOk="0">
                <a:moveTo>
                  <a:pt x="0" y="16202"/>
                </a:moveTo>
                <a:cubicBezTo>
                  <a:pt x="7198" y="-5155"/>
                  <a:pt x="14398" y="-5398"/>
                  <a:pt x="21600" y="15472"/>
                </a:cubicBezTo>
              </a:path>
            </a:pathLst>
          </a:custGeom>
          <a:ln w="38100">
            <a:solidFill>
              <a:srgbClr val="208291"/>
            </a:solidFill>
            <a:miter lim="400000"/>
            <a:tailEnd type="triangle"/>
          </a:ln>
        </p:spPr>
        <p:txBody>
          <a:bodyPr/>
          <a:lstStyle/>
          <a:p>
            <a:endParaRPr/>
          </a:p>
        </p:txBody>
      </p:sp>
      <p:sp>
        <p:nvSpPr>
          <p:cNvPr id="31" name="verarbeiten"/>
          <p:cNvSpPr txBox="1"/>
          <p:nvPr/>
        </p:nvSpPr>
        <p:spPr>
          <a:xfrm>
            <a:off x="3859088" y="2051561"/>
            <a:ext cx="1295868" cy="410369"/>
          </a:xfrm>
          <a:prstGeom prst="rect">
            <a:avLst/>
          </a:prstGeom>
          <a:solidFill>
            <a:srgbClr val="FFFFFF"/>
          </a:solidFill>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2000" i="1"/>
            </a:lvl1pPr>
          </a:lstStyle>
          <a:p>
            <a:r>
              <a:rPr dirty="0" err="1">
                <a:latin typeface="Calibri" charset="0"/>
                <a:ea typeface="Calibri" charset="0"/>
                <a:cs typeface="Calibri" charset="0"/>
              </a:rPr>
              <a:t>verarbeiten</a:t>
            </a:r>
            <a:endParaRPr dirty="0">
              <a:latin typeface="Calibri" charset="0"/>
              <a:ea typeface="Calibri" charset="0"/>
              <a:cs typeface="Calibri" charset="0"/>
            </a:endParaRPr>
          </a:p>
        </p:txBody>
      </p:sp>
      <p:sp>
        <p:nvSpPr>
          <p:cNvPr id="32" name="Ergebnisse"/>
          <p:cNvSpPr txBox="1"/>
          <p:nvPr/>
        </p:nvSpPr>
        <p:spPr>
          <a:xfrm>
            <a:off x="6285752" y="5000878"/>
            <a:ext cx="1327799" cy="44114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a:solidFill>
                  <a:srgbClr val="208291"/>
                </a:solidFill>
              </a:defRPr>
            </a:lvl1pPr>
          </a:lstStyle>
          <a:p>
            <a:r>
              <a:rPr sz="2200" dirty="0" err="1">
                <a:latin typeface="Calibri" charset="0"/>
                <a:ea typeface="Calibri" charset="0"/>
                <a:cs typeface="Calibri" charset="0"/>
              </a:rPr>
              <a:t>Ergebnisse</a:t>
            </a:r>
            <a:endParaRPr sz="2200" dirty="0">
              <a:latin typeface="Calibri" charset="0"/>
              <a:ea typeface="Calibri" charset="0"/>
              <a:cs typeface="Calibri" charset="0"/>
            </a:endParaRPr>
          </a:p>
        </p:txBody>
      </p:sp>
      <p:sp>
        <p:nvSpPr>
          <p:cNvPr id="33" name="Kreis"/>
          <p:cNvSpPr/>
          <p:nvPr/>
        </p:nvSpPr>
        <p:spPr>
          <a:xfrm>
            <a:off x="6038467" y="5011525"/>
            <a:ext cx="258557" cy="249784"/>
          </a:xfrm>
          <a:prstGeom prst="ellipse">
            <a:avLst/>
          </a:prstGeom>
          <a:blipFill>
            <a:blip r:embed="rId3"/>
          </a:blipFill>
          <a:ln w="12700">
            <a:miter lim="400000"/>
          </a:ln>
          <a:effectLst>
            <a:outerShdw blurRad="38100" dist="25400" dir="5400000" rotWithShape="0">
              <a:srgbClr val="000000">
                <a:alpha val="50000"/>
              </a:srgbClr>
            </a:outerShdw>
          </a:effectLst>
        </p:spPr>
        <p:txBody>
          <a:bodyPr lIns="50800" tIns="50800" rIns="50800" bIns="50800" anchor="ctr"/>
          <a:lstStyle/>
          <a:p>
            <a:endParaRPr/>
          </a:p>
        </p:txBody>
      </p:sp>
      <p:sp>
        <p:nvSpPr>
          <p:cNvPr id="34" name="Verbindungslinie"/>
          <p:cNvSpPr/>
          <p:nvPr/>
        </p:nvSpPr>
        <p:spPr>
          <a:xfrm>
            <a:off x="6318528" y="2655972"/>
            <a:ext cx="405141" cy="2320323"/>
          </a:xfrm>
          <a:custGeom>
            <a:avLst/>
            <a:gdLst/>
            <a:ahLst/>
            <a:cxnLst>
              <a:cxn ang="0">
                <a:pos x="wd2" y="hd2"/>
              </a:cxn>
              <a:cxn ang="5400000">
                <a:pos x="wd2" y="hd2"/>
              </a:cxn>
              <a:cxn ang="10800000">
                <a:pos x="wd2" y="hd2"/>
              </a:cxn>
              <a:cxn ang="16200000">
                <a:pos x="wd2" y="hd2"/>
              </a:cxn>
            </a:cxnLst>
            <a:rect l="0" t="0" r="r" b="b"/>
            <a:pathLst>
              <a:path w="16201" h="21600" extrusionOk="0">
                <a:moveTo>
                  <a:pt x="0" y="0"/>
                </a:moveTo>
                <a:cubicBezTo>
                  <a:pt x="21411" y="7159"/>
                  <a:pt x="21600" y="14359"/>
                  <a:pt x="568" y="21600"/>
                </a:cubicBezTo>
              </a:path>
            </a:pathLst>
          </a:custGeom>
          <a:ln w="38100">
            <a:solidFill>
              <a:srgbClr val="208291"/>
            </a:solidFill>
            <a:miter lim="400000"/>
            <a:tailEnd type="triangle"/>
          </a:ln>
        </p:spPr>
        <p:txBody>
          <a:bodyPr/>
          <a:lstStyle/>
          <a:p>
            <a:endParaRPr/>
          </a:p>
        </p:txBody>
      </p:sp>
      <p:sp>
        <p:nvSpPr>
          <p:cNvPr id="35" name="interpretieren"/>
          <p:cNvSpPr txBox="1"/>
          <p:nvPr/>
        </p:nvSpPr>
        <p:spPr>
          <a:xfrm>
            <a:off x="6170429" y="3223816"/>
            <a:ext cx="1534331" cy="410369"/>
          </a:xfrm>
          <a:prstGeom prst="rect">
            <a:avLst/>
          </a:prstGeom>
          <a:solidFill>
            <a:srgbClr val="FFFFFF"/>
          </a:solidFill>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2000" i="1"/>
            </a:lvl1pPr>
          </a:lstStyle>
          <a:p>
            <a:r>
              <a:rPr>
                <a:latin typeface="Calibri" charset="0"/>
                <a:ea typeface="Calibri" charset="0"/>
                <a:cs typeface="Calibri" charset="0"/>
              </a:rPr>
              <a:t>interpretieren</a:t>
            </a:r>
          </a:p>
        </p:txBody>
      </p:sp>
      <p:sp>
        <p:nvSpPr>
          <p:cNvPr id="36" name="Verbindungslinie"/>
          <p:cNvSpPr/>
          <p:nvPr/>
        </p:nvSpPr>
        <p:spPr>
          <a:xfrm>
            <a:off x="3080916" y="5305870"/>
            <a:ext cx="2941053" cy="543478"/>
          </a:xfrm>
          <a:custGeom>
            <a:avLst/>
            <a:gdLst/>
            <a:ahLst/>
            <a:cxnLst>
              <a:cxn ang="0">
                <a:pos x="wd2" y="hd2"/>
              </a:cxn>
              <a:cxn ang="5400000">
                <a:pos x="wd2" y="hd2"/>
              </a:cxn>
              <a:cxn ang="10800000">
                <a:pos x="wd2" y="hd2"/>
              </a:cxn>
              <a:cxn ang="16200000">
                <a:pos x="wd2" y="hd2"/>
              </a:cxn>
            </a:cxnLst>
            <a:rect l="0" t="0" r="r" b="b"/>
            <a:pathLst>
              <a:path w="21600" h="16203" extrusionOk="0">
                <a:moveTo>
                  <a:pt x="21600" y="823"/>
                </a:moveTo>
                <a:cubicBezTo>
                  <a:pt x="14449" y="21600"/>
                  <a:pt x="7249" y="21326"/>
                  <a:pt x="0" y="0"/>
                </a:cubicBezTo>
              </a:path>
            </a:pathLst>
          </a:custGeom>
          <a:ln w="38100">
            <a:solidFill>
              <a:srgbClr val="148B93"/>
            </a:solidFill>
            <a:miter lim="400000"/>
            <a:tailEnd type="triangle"/>
          </a:ln>
        </p:spPr>
        <p:txBody>
          <a:bodyPr/>
          <a:lstStyle/>
          <a:p>
            <a:endParaRPr/>
          </a:p>
        </p:txBody>
      </p:sp>
      <p:sp>
        <p:nvSpPr>
          <p:cNvPr id="37" name="validieren"/>
          <p:cNvSpPr txBox="1"/>
          <p:nvPr/>
        </p:nvSpPr>
        <p:spPr>
          <a:xfrm>
            <a:off x="3977605" y="5293382"/>
            <a:ext cx="1120500" cy="410369"/>
          </a:xfrm>
          <a:prstGeom prst="rect">
            <a:avLst/>
          </a:prstGeom>
          <a:solidFill>
            <a:srgbClr val="FFFFFF"/>
          </a:solidFill>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2000" i="1"/>
            </a:lvl1pPr>
          </a:lstStyle>
          <a:p>
            <a:r>
              <a:rPr>
                <a:latin typeface="Calibri" charset="0"/>
                <a:ea typeface="Calibri" charset="0"/>
                <a:cs typeface="Calibri" charset="0"/>
              </a:rPr>
              <a:t>validieren</a:t>
            </a:r>
          </a:p>
        </p:txBody>
      </p:sp>
      <p:sp>
        <p:nvSpPr>
          <p:cNvPr id="38" name="Winter 2003; Franke/Ruwisch 2010"/>
          <p:cNvSpPr txBox="1"/>
          <p:nvPr/>
        </p:nvSpPr>
        <p:spPr>
          <a:xfrm>
            <a:off x="6876256" y="6237312"/>
            <a:ext cx="1884421" cy="301628"/>
          </a:xfrm>
          <a:prstGeom prst="rect">
            <a:avLst/>
          </a:prstGeom>
          <a:ln w="12700">
            <a:miter lim="400000"/>
          </a:ln>
          <a:extLst>
            <a:ext uri="{C572A759-6A51-4108-AA02-DFA0A04FC94B}">
              <ma14:wrappingTextBoxFlag xmlns="" xmlns:ma14="http://schemas.microsoft.com/office/mac/drawingml/2011/main" val="1"/>
            </a:ext>
          </a:extLst>
        </p:spPr>
        <p:txBody>
          <a:bodyPr wrap="square" lIns="38100" tIns="38100" rIns="38100" bIns="38100">
            <a:spAutoFit/>
          </a:bodyPr>
          <a:lstStyle>
            <a:lvl1pPr defTabSz="584200">
              <a:defRPr sz="1400" i="1">
                <a:solidFill>
                  <a:srgbClr val="131313"/>
                </a:solidFill>
                <a:uFillTx/>
                <a:latin typeface="Helvetica Neue"/>
                <a:ea typeface="Helvetica Neue"/>
                <a:cs typeface="Helvetica Neue"/>
                <a:sym typeface="Helvetica Neue"/>
              </a:defRPr>
            </a:lvl1pPr>
          </a:lstStyle>
          <a:p>
            <a:r>
              <a:rPr lang="de-DE" dirty="0">
                <a:solidFill>
                  <a:srgbClr val="327A86"/>
                </a:solidFill>
                <a:latin typeface="Calibri" charset="0"/>
                <a:ea typeface="Calibri" charset="0"/>
                <a:cs typeface="Calibri" charset="0"/>
              </a:rPr>
              <a:t>(vgl. </a:t>
            </a:r>
            <a:r>
              <a:rPr lang="de-DE" dirty="0" err="1">
                <a:solidFill>
                  <a:srgbClr val="327A86"/>
                </a:solidFill>
                <a:latin typeface="Calibri" charset="0"/>
                <a:ea typeface="Calibri" charset="0"/>
                <a:cs typeface="Calibri" charset="0"/>
              </a:rPr>
              <a:t>Klieme</a:t>
            </a:r>
            <a:r>
              <a:rPr lang="de-DE" dirty="0">
                <a:solidFill>
                  <a:srgbClr val="327A86"/>
                </a:solidFill>
                <a:latin typeface="Calibri" charset="0"/>
                <a:ea typeface="Calibri" charset="0"/>
                <a:cs typeface="Calibri" charset="0"/>
              </a:rPr>
              <a:t> et al. 2001)</a:t>
            </a:r>
            <a:endParaRPr dirty="0">
              <a:solidFill>
                <a:srgbClr val="327A86"/>
              </a:solidFill>
              <a:latin typeface="Calibri" charset="0"/>
              <a:ea typeface="Calibri" charset="0"/>
              <a:cs typeface="Calibri" charset="0"/>
            </a:endParaRPr>
          </a:p>
        </p:txBody>
      </p:sp>
    </p:spTree>
    <p:extLst>
      <p:ext uri="{BB962C8B-B14F-4D97-AF65-F5344CB8AC3E}">
        <p14:creationId xmlns:p14="http://schemas.microsoft.com/office/powerpoint/2010/main" val="3339687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fill="hold" grpId="0" nodeType="afterEffect">
                                  <p:stCondLst>
                                    <p:cond delay="0"/>
                                  </p:stCondLst>
                                  <p:iterate>
                                    <p:tmAbs val="0"/>
                                  </p:iterate>
                                  <p:childTnLst>
                                    <p:set>
                                      <p:cBhvr>
                                        <p:cTn id="6" fill="hold"/>
                                        <p:tgtEl>
                                          <p:spTgt spid="7"/>
                                        </p:tgtEl>
                                        <p:attrNameLst>
                                          <p:attrName>style.visibility</p:attrName>
                                        </p:attrNameLst>
                                      </p:cBhvr>
                                      <p:to>
                                        <p:strVal val="visible"/>
                                      </p:to>
                                    </p:set>
                                    <p:animEffect transition="in" filter="dissolve">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fill="hold" grpId="0" nodeType="clickEffect">
                                  <p:stCondLst>
                                    <p:cond delay="0"/>
                                  </p:stCondLst>
                                  <p:iterate>
                                    <p:tmAbs val="0"/>
                                  </p:iterate>
                                  <p:childTnLst>
                                    <p:set>
                                      <p:cBhvr>
                                        <p:cTn id="11" fill="hold"/>
                                        <p:tgtEl>
                                          <p:spTgt spid="8"/>
                                        </p:tgtEl>
                                        <p:attrNameLst>
                                          <p:attrName>style.visibility</p:attrName>
                                        </p:attrNameLst>
                                      </p:cBhvr>
                                      <p:to>
                                        <p:strVal val="visible"/>
                                      </p:to>
                                    </p:set>
                                    <p:animEffect transition="in" filter="dissolve">
                                      <p:cBhvr>
                                        <p:cTn id="12" dur="1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fill="hold" grpId="0" nodeType="clickEffect">
                                  <p:stCondLst>
                                    <p:cond delay="0"/>
                                  </p:stCondLst>
                                  <p:iterate>
                                    <p:tmAbs val="0"/>
                                  </p:iterate>
                                  <p:childTnLst>
                                    <p:set>
                                      <p:cBhvr>
                                        <p:cTn id="16" fill="hold"/>
                                        <p:tgtEl>
                                          <p:spTgt spid="10"/>
                                        </p:tgtEl>
                                        <p:attrNameLst>
                                          <p:attrName>style.visibility</p:attrName>
                                        </p:attrNameLst>
                                      </p:cBhvr>
                                      <p:to>
                                        <p:strVal val="visible"/>
                                      </p:to>
                                    </p:set>
                                    <p:animEffect transition="in" filter="dissolve">
                                      <p:cBhvr>
                                        <p:cTn id="17" dur="10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fill="hold" grpId="0" nodeType="clickEffect">
                                  <p:stCondLst>
                                    <p:cond delay="0"/>
                                  </p:stCondLst>
                                  <p:iterate>
                                    <p:tmAbs val="0"/>
                                  </p:iterate>
                                  <p:childTnLst>
                                    <p:set>
                                      <p:cBhvr>
                                        <p:cTn id="21" fill="hold"/>
                                        <p:tgtEl>
                                          <p:spTgt spid="11"/>
                                        </p:tgtEl>
                                        <p:attrNameLst>
                                          <p:attrName>style.visibility</p:attrName>
                                        </p:attrNameLst>
                                      </p:cBhvr>
                                      <p:to>
                                        <p:strVal val="visible"/>
                                      </p:to>
                                    </p:set>
                                    <p:animEffect transition="in" filter="dissolve">
                                      <p:cBhvr>
                                        <p:cTn id="22" dur="10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iterate>
                                    <p:tmAbs val="0"/>
                                  </p:iterate>
                                  <p:childTnLst>
                                    <p:set>
                                      <p:cBhvr>
                                        <p:cTn id="26" fill="hold"/>
                                        <p:tgtEl>
                                          <p:spTgt spid="21"/>
                                        </p:tgtEl>
                                        <p:attrNameLst>
                                          <p:attrName>style.visibility</p:attrName>
                                        </p:attrNameLst>
                                      </p:cBhvr>
                                      <p:to>
                                        <p:strVal val="visible"/>
                                      </p:to>
                                    </p:set>
                                  </p:childTnLst>
                                </p:cTn>
                              </p:par>
                            </p:childTnLst>
                          </p:cTn>
                        </p:par>
                        <p:par>
                          <p:cTn id="27" fill="hold">
                            <p:stCondLst>
                              <p:cond delay="0"/>
                            </p:stCondLst>
                            <p:childTnLst>
                              <p:par>
                                <p:cTn id="28" presetID="1" presetClass="entr" presetSubtype="0" fill="hold" grpId="0" nodeType="afterEffect">
                                  <p:stCondLst>
                                    <p:cond delay="0"/>
                                  </p:stCondLst>
                                  <p:iterate>
                                    <p:tmAbs val="0"/>
                                  </p:iterate>
                                  <p:childTnLst>
                                    <p:set>
                                      <p:cBhvr>
                                        <p:cTn id="29" fill="hold"/>
                                        <p:tgtEl>
                                          <p:spTgt spid="22"/>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iterate>
                                    <p:tmAbs val="0"/>
                                  </p:iterate>
                                  <p:childTnLst>
                                    <p:set>
                                      <p:cBhvr>
                                        <p:cTn id="33" fill="hold"/>
                                        <p:tgtEl>
                                          <p:spTgt spid="24"/>
                                        </p:tgtEl>
                                        <p:attrNameLst>
                                          <p:attrName>style.visibility</p:attrName>
                                        </p:attrNameLst>
                                      </p:cBhvr>
                                      <p:to>
                                        <p:strVal val="visible"/>
                                      </p:to>
                                    </p:set>
                                  </p:childTnLst>
                                </p:cTn>
                              </p:par>
                            </p:childTnLst>
                          </p:cTn>
                        </p:par>
                        <p:par>
                          <p:cTn id="34" fill="hold">
                            <p:stCondLst>
                              <p:cond delay="0"/>
                            </p:stCondLst>
                            <p:childTnLst>
                              <p:par>
                                <p:cTn id="35" presetID="1" presetClass="entr" presetSubtype="0" fill="hold" grpId="0" nodeType="afterEffect">
                                  <p:stCondLst>
                                    <p:cond delay="0"/>
                                  </p:stCondLst>
                                  <p:iterate>
                                    <p:tmAbs val="0"/>
                                  </p:iterate>
                                  <p:childTnLst>
                                    <p:set>
                                      <p:cBhvr>
                                        <p:cTn id="36" fill="hold"/>
                                        <p:tgtEl>
                                          <p:spTgt spid="25"/>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iterate>
                                    <p:tmAbs val="0"/>
                                  </p:iterate>
                                  <p:childTnLst>
                                    <p:set>
                                      <p:cBhvr>
                                        <p:cTn id="40" fill="hold"/>
                                        <p:tgtEl>
                                          <p:spTgt spid="26"/>
                                        </p:tgtEl>
                                        <p:attrNameLst>
                                          <p:attrName>style.visibility</p:attrName>
                                        </p:attrNameLst>
                                      </p:cBhvr>
                                      <p:to>
                                        <p:strVal val="visible"/>
                                      </p:to>
                                    </p:set>
                                  </p:childTnLst>
                                </p:cTn>
                              </p:par>
                            </p:childTnLst>
                          </p:cTn>
                        </p:par>
                        <p:par>
                          <p:cTn id="41" fill="hold">
                            <p:stCondLst>
                              <p:cond delay="0"/>
                            </p:stCondLst>
                            <p:childTnLst>
                              <p:par>
                                <p:cTn id="42" presetID="1" presetClass="entr" presetSubtype="0" fill="hold" grpId="0" nodeType="afterEffect">
                                  <p:stCondLst>
                                    <p:cond delay="0"/>
                                  </p:stCondLst>
                                  <p:iterate>
                                    <p:tmAbs val="0"/>
                                  </p:iterate>
                                  <p:childTnLst>
                                    <p:set>
                                      <p:cBhvr>
                                        <p:cTn id="43" fill="hold"/>
                                        <p:tgtEl>
                                          <p:spTgt spid="27"/>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iterate>
                                    <p:tmAbs val="0"/>
                                  </p:iterate>
                                  <p:childTnLst>
                                    <p:set>
                                      <p:cBhvr>
                                        <p:cTn id="47" fill="hold"/>
                                        <p:tgtEl>
                                          <p:spTgt spid="28"/>
                                        </p:tgtEl>
                                        <p:attrNameLst>
                                          <p:attrName>style.visibility</p:attrName>
                                        </p:attrNameLst>
                                      </p:cBhvr>
                                      <p:to>
                                        <p:strVal val="visible"/>
                                      </p:to>
                                    </p:set>
                                  </p:childTnLst>
                                </p:cTn>
                              </p:par>
                            </p:childTnLst>
                          </p:cTn>
                        </p:par>
                        <p:par>
                          <p:cTn id="48" fill="hold">
                            <p:stCondLst>
                              <p:cond delay="0"/>
                            </p:stCondLst>
                            <p:childTnLst>
                              <p:par>
                                <p:cTn id="49" presetID="1" presetClass="entr" presetSubtype="0" fill="hold" grpId="0" nodeType="afterEffect">
                                  <p:stCondLst>
                                    <p:cond delay="0"/>
                                  </p:stCondLst>
                                  <p:iterate>
                                    <p:tmAbs val="0"/>
                                  </p:iterate>
                                  <p:childTnLst>
                                    <p:set>
                                      <p:cBhvr>
                                        <p:cTn id="50" fill="hold"/>
                                        <p:tgtEl>
                                          <p:spTgt spid="29"/>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iterate>
                                    <p:tmAbs val="0"/>
                                  </p:iterate>
                                  <p:childTnLst>
                                    <p:set>
                                      <p:cBhvr>
                                        <p:cTn id="54" fill="hold"/>
                                        <p:tgtEl>
                                          <p:spTgt spid="30"/>
                                        </p:tgtEl>
                                        <p:attrNameLst>
                                          <p:attrName>style.visibility</p:attrName>
                                        </p:attrNameLst>
                                      </p:cBhvr>
                                      <p:to>
                                        <p:strVal val="visible"/>
                                      </p:to>
                                    </p:set>
                                  </p:childTnLst>
                                </p:cTn>
                              </p:par>
                            </p:childTnLst>
                          </p:cTn>
                        </p:par>
                        <p:par>
                          <p:cTn id="55" fill="hold">
                            <p:stCondLst>
                              <p:cond delay="0"/>
                            </p:stCondLst>
                            <p:childTnLst>
                              <p:par>
                                <p:cTn id="56" presetID="1" presetClass="entr" presetSubtype="0" fill="hold" grpId="0" nodeType="afterEffect">
                                  <p:stCondLst>
                                    <p:cond delay="0"/>
                                  </p:stCondLst>
                                  <p:iterate>
                                    <p:tmAbs val="0"/>
                                  </p:iterate>
                                  <p:childTnLst>
                                    <p:set>
                                      <p:cBhvr>
                                        <p:cTn id="57" fill="hold"/>
                                        <p:tgtEl>
                                          <p:spTgt spid="31"/>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grpId="0" nodeType="clickEffect">
                                  <p:stCondLst>
                                    <p:cond delay="0"/>
                                  </p:stCondLst>
                                  <p:iterate>
                                    <p:tmAbs val="0"/>
                                  </p:iterate>
                                  <p:childTnLst>
                                    <p:set>
                                      <p:cBhvr>
                                        <p:cTn id="61" fill="hold"/>
                                        <p:tgtEl>
                                          <p:spTgt spid="32"/>
                                        </p:tgtEl>
                                        <p:attrNameLst>
                                          <p:attrName>style.visibility</p:attrName>
                                        </p:attrNameLst>
                                      </p:cBhvr>
                                      <p:to>
                                        <p:strVal val="visible"/>
                                      </p:to>
                                    </p:set>
                                  </p:childTnLst>
                                </p:cTn>
                              </p:par>
                            </p:childTnLst>
                          </p:cTn>
                        </p:par>
                        <p:par>
                          <p:cTn id="62" fill="hold">
                            <p:stCondLst>
                              <p:cond delay="0"/>
                            </p:stCondLst>
                            <p:childTnLst>
                              <p:par>
                                <p:cTn id="63" presetID="1" presetClass="entr" presetSubtype="0" fill="hold" grpId="0" nodeType="afterEffect">
                                  <p:stCondLst>
                                    <p:cond delay="0"/>
                                  </p:stCondLst>
                                  <p:iterate>
                                    <p:tmAbs val="0"/>
                                  </p:iterate>
                                  <p:childTnLst>
                                    <p:set>
                                      <p:cBhvr>
                                        <p:cTn id="64" fill="hold"/>
                                        <p:tgtEl>
                                          <p:spTgt spid="33"/>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iterate>
                                    <p:tmAbs val="0"/>
                                  </p:iterate>
                                  <p:childTnLst>
                                    <p:set>
                                      <p:cBhvr>
                                        <p:cTn id="68" fill="hold"/>
                                        <p:tgtEl>
                                          <p:spTgt spid="34"/>
                                        </p:tgtEl>
                                        <p:attrNameLst>
                                          <p:attrName>style.visibility</p:attrName>
                                        </p:attrNameLst>
                                      </p:cBhvr>
                                      <p:to>
                                        <p:strVal val="visible"/>
                                      </p:to>
                                    </p:set>
                                  </p:childTnLst>
                                </p:cTn>
                              </p:par>
                            </p:childTnLst>
                          </p:cTn>
                        </p:par>
                        <p:par>
                          <p:cTn id="69" fill="hold">
                            <p:stCondLst>
                              <p:cond delay="0"/>
                            </p:stCondLst>
                            <p:childTnLst>
                              <p:par>
                                <p:cTn id="70" presetID="1" presetClass="entr" presetSubtype="0" fill="hold" grpId="0" nodeType="afterEffect">
                                  <p:stCondLst>
                                    <p:cond delay="0"/>
                                  </p:stCondLst>
                                  <p:iterate>
                                    <p:tmAbs val="0"/>
                                  </p:iterate>
                                  <p:childTnLst>
                                    <p:set>
                                      <p:cBhvr>
                                        <p:cTn id="71" fill="hold"/>
                                        <p:tgtEl>
                                          <p:spTgt spid="35"/>
                                        </p:tgtEl>
                                        <p:attrNameLst>
                                          <p:attrName>style.visibility</p:attrName>
                                        </p:attrNameLst>
                                      </p:cBhvr>
                                      <p:to>
                                        <p:strVal val="visible"/>
                                      </p:to>
                                    </p:set>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grpId="0" nodeType="clickEffect">
                                  <p:stCondLst>
                                    <p:cond delay="0"/>
                                  </p:stCondLst>
                                  <p:iterate>
                                    <p:tmAbs val="0"/>
                                  </p:iterate>
                                  <p:childTnLst>
                                    <p:set>
                                      <p:cBhvr>
                                        <p:cTn id="75" fill="hold"/>
                                        <p:tgtEl>
                                          <p:spTgt spid="36"/>
                                        </p:tgtEl>
                                        <p:attrNameLst>
                                          <p:attrName>style.visibility</p:attrName>
                                        </p:attrNameLst>
                                      </p:cBhvr>
                                      <p:to>
                                        <p:strVal val="visible"/>
                                      </p:to>
                                    </p:set>
                                  </p:childTnLst>
                                </p:cTn>
                              </p:par>
                            </p:childTnLst>
                          </p:cTn>
                        </p:par>
                        <p:par>
                          <p:cTn id="76" fill="hold">
                            <p:stCondLst>
                              <p:cond delay="0"/>
                            </p:stCondLst>
                            <p:childTnLst>
                              <p:par>
                                <p:cTn id="77" presetID="1" presetClass="entr" presetSubtype="0" fill="hold" grpId="0" nodeType="afterEffect">
                                  <p:stCondLst>
                                    <p:cond delay="0"/>
                                  </p:stCondLst>
                                  <p:iterate>
                                    <p:tmAbs val="0"/>
                                  </p:iterate>
                                  <p:childTnLst>
                                    <p:set>
                                      <p:cBhvr>
                                        <p:cTn id="78" fill="hold"/>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advAuto="0"/>
      <p:bldP spid="8" grpId="0" animBg="1" advAuto="0"/>
      <p:bldP spid="10" grpId="0" animBg="1" advAuto="0"/>
      <p:bldP spid="11" grpId="0" animBg="1" advAuto="0"/>
      <p:bldP spid="21" grpId="0" animBg="1" advAuto="0"/>
      <p:bldP spid="22" grpId="0" animBg="1" advAuto="0"/>
      <p:bldP spid="24" grpId="0" animBg="1" advAuto="0"/>
      <p:bldP spid="25" grpId="0" animBg="1" advAuto="0"/>
      <p:bldP spid="26" grpId="0" animBg="1" advAuto="0"/>
      <p:bldP spid="27" grpId="0" animBg="1" advAuto="0"/>
      <p:bldP spid="28" grpId="0" animBg="1" advAuto="0"/>
      <p:bldP spid="29" grpId="0" animBg="1" advAuto="0"/>
      <p:bldP spid="30" grpId="0" animBg="1" advAuto="0"/>
      <p:bldP spid="31" grpId="0" animBg="1" advAuto="0"/>
      <p:bldP spid="32" grpId="0" animBg="1" advAuto="0"/>
      <p:bldP spid="33" grpId="0" animBg="1" advAuto="0"/>
      <p:bldP spid="34" grpId="0" animBg="1" advAuto="0"/>
      <p:bldP spid="35" grpId="0" animBg="1" advAuto="0"/>
      <p:bldP spid="36" grpId="0" animBg="1" advAuto="0"/>
      <p:bldP spid="37" grpId="0" animBg="1" advAuto="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a:extLst>
              <a:ext uri="{FF2B5EF4-FFF2-40B4-BE49-F238E27FC236}">
                <a16:creationId xmlns:a16="http://schemas.microsoft.com/office/drawing/2014/main" id="{1C14445E-B62A-0F4C-8975-718304148708}"/>
              </a:ext>
            </a:extLst>
          </p:cNvPr>
          <p:cNvSpPr txBox="1">
            <a:spLocks noChangeArrowheads="1"/>
          </p:cNvSpPr>
          <p:nvPr/>
        </p:nvSpPr>
        <p:spPr bwMode="auto">
          <a:xfrm>
            <a:off x="-289048" y="5517231"/>
            <a:ext cx="9217024" cy="864096"/>
          </a:xfrm>
          <a:prstGeom prst="rect">
            <a:avLst/>
          </a:prstGeom>
          <a:solidFill>
            <a:schemeClr val="accent2">
              <a:lumMod val="75000"/>
              <a:alpha val="25098"/>
            </a:schemeClr>
          </a:solidFill>
          <a:ln>
            <a:noFill/>
          </a:ln>
          <a:effectLst/>
          <a:extLst>
            <a:ext uri="{91240B29-F687-4f45-9708-019B960494DF}">
              <a14:hiddenLine xmlns="" xmlns:a14="http://schemas.microsoft.com/office/drawing/2010/main" w="9525">
                <a:solidFill>
                  <a:srgbClr val="000000"/>
                </a:solidFill>
                <a:miter lim="800000"/>
                <a:headEnd/>
                <a:tailEnd/>
              </a14:hiddenLine>
            </a:ext>
          </a:extLst>
        </p:spPr>
        <p:txBody>
          <a:bodyPr wrap="square" lIns="54000" rIns="54000">
            <a:spAutoFit/>
          </a:bodyPr>
          <a:lstStyle>
            <a:lvl1pPr>
              <a:defRPr sz="2000">
                <a:solidFill>
                  <a:schemeClr val="tx1"/>
                </a:solidFill>
                <a:latin typeface="Tahoma" charset="0"/>
                <a:ea typeface="ＭＳ Ｐゴシック" charset="0"/>
                <a:cs typeface="ＭＳ Ｐゴシック" charset="0"/>
              </a:defRPr>
            </a:lvl1pPr>
            <a:lvl2pPr marL="742950" indent="-285750">
              <a:defRPr sz="2000">
                <a:solidFill>
                  <a:schemeClr val="tx1"/>
                </a:solidFill>
                <a:latin typeface="Tahoma" charset="0"/>
                <a:ea typeface="ＭＳ Ｐゴシック" charset="0"/>
              </a:defRPr>
            </a:lvl2pPr>
            <a:lvl3pPr marL="1143000" indent="-228600">
              <a:defRPr sz="2000">
                <a:solidFill>
                  <a:schemeClr val="tx1"/>
                </a:solidFill>
                <a:latin typeface="Tahoma" charset="0"/>
                <a:ea typeface="ＭＳ Ｐゴシック" charset="0"/>
              </a:defRPr>
            </a:lvl3pPr>
            <a:lvl4pPr marL="1600200" indent="-228600">
              <a:defRPr sz="2000">
                <a:solidFill>
                  <a:schemeClr val="tx1"/>
                </a:solidFill>
                <a:latin typeface="Tahoma" charset="0"/>
                <a:ea typeface="ＭＳ Ｐゴシック" charset="0"/>
              </a:defRPr>
            </a:lvl4pPr>
            <a:lvl5pPr marL="2057400" indent="-228600">
              <a:defRPr sz="2000">
                <a:solidFill>
                  <a:schemeClr val="tx1"/>
                </a:solidFill>
                <a:latin typeface="Tahoma" charset="0"/>
                <a:ea typeface="ＭＳ Ｐゴシック" charset="0"/>
              </a:defRPr>
            </a:lvl5pPr>
            <a:lvl6pPr marL="2514600" indent="-228600" eaLnBrk="0" fontAlgn="base" hangingPunct="0">
              <a:spcBef>
                <a:spcPct val="50000"/>
              </a:spcBef>
              <a:spcAft>
                <a:spcPct val="0"/>
              </a:spcAft>
              <a:defRPr sz="2000">
                <a:solidFill>
                  <a:schemeClr val="tx1"/>
                </a:solidFill>
                <a:latin typeface="Tahoma" charset="0"/>
                <a:ea typeface="ＭＳ Ｐゴシック" charset="0"/>
              </a:defRPr>
            </a:lvl6pPr>
            <a:lvl7pPr marL="2971800" indent="-228600" eaLnBrk="0" fontAlgn="base" hangingPunct="0">
              <a:spcBef>
                <a:spcPct val="50000"/>
              </a:spcBef>
              <a:spcAft>
                <a:spcPct val="0"/>
              </a:spcAft>
              <a:defRPr sz="2000">
                <a:solidFill>
                  <a:schemeClr val="tx1"/>
                </a:solidFill>
                <a:latin typeface="Tahoma" charset="0"/>
                <a:ea typeface="ＭＳ Ｐゴシック" charset="0"/>
              </a:defRPr>
            </a:lvl7pPr>
            <a:lvl8pPr marL="3429000" indent="-228600" eaLnBrk="0" fontAlgn="base" hangingPunct="0">
              <a:spcBef>
                <a:spcPct val="50000"/>
              </a:spcBef>
              <a:spcAft>
                <a:spcPct val="0"/>
              </a:spcAft>
              <a:defRPr sz="2000">
                <a:solidFill>
                  <a:schemeClr val="tx1"/>
                </a:solidFill>
                <a:latin typeface="Tahoma" charset="0"/>
                <a:ea typeface="ＭＳ Ｐゴシック" charset="0"/>
              </a:defRPr>
            </a:lvl8pPr>
            <a:lvl9pPr marL="3886200" indent="-228600" eaLnBrk="0" fontAlgn="base" hangingPunct="0">
              <a:spcBef>
                <a:spcPct val="50000"/>
              </a:spcBef>
              <a:spcAft>
                <a:spcPct val="0"/>
              </a:spcAft>
              <a:defRPr sz="2000">
                <a:solidFill>
                  <a:schemeClr val="tx1"/>
                </a:solidFill>
                <a:latin typeface="Tahoma" charset="0"/>
                <a:ea typeface="ＭＳ Ｐゴシック" charset="0"/>
              </a:defRPr>
            </a:lvl9pPr>
          </a:lstStyle>
          <a:p>
            <a:pPr eaLnBrk="1" hangingPunct="1">
              <a:lnSpc>
                <a:spcPct val="110000"/>
              </a:lnSpc>
              <a:spcBef>
                <a:spcPct val="0"/>
              </a:spcBef>
              <a:buFontTx/>
              <a:buNone/>
            </a:pPr>
            <a:endParaRPr lang="de-DE" sz="1900" dirty="0">
              <a:solidFill>
                <a:srgbClr val="000000"/>
              </a:solidFill>
              <a:latin typeface="Calibri"/>
            </a:endParaRPr>
          </a:p>
        </p:txBody>
      </p:sp>
      <p:sp>
        <p:nvSpPr>
          <p:cNvPr id="3" name="Titel 2"/>
          <p:cNvSpPr>
            <a:spLocks noGrp="1"/>
          </p:cNvSpPr>
          <p:nvPr>
            <p:ph type="title"/>
          </p:nvPr>
        </p:nvSpPr>
        <p:spPr/>
        <p:txBody>
          <a:bodyPr/>
          <a:lstStyle/>
          <a:p>
            <a:r>
              <a:rPr lang="de-DE" dirty="0"/>
              <a:t>Modellbildungsprozess </a:t>
            </a:r>
          </a:p>
        </p:txBody>
      </p:sp>
      <p:sp>
        <p:nvSpPr>
          <p:cNvPr id="12" name="Rechteck 11"/>
          <p:cNvSpPr/>
          <p:nvPr/>
        </p:nvSpPr>
        <p:spPr>
          <a:xfrm>
            <a:off x="467544" y="5589240"/>
            <a:ext cx="8460432" cy="707886"/>
          </a:xfrm>
          <a:prstGeom prst="rect">
            <a:avLst/>
          </a:prstGeom>
        </p:spPr>
        <p:txBody>
          <a:bodyPr wrap="square">
            <a:spAutoFit/>
          </a:bodyPr>
          <a:lstStyle/>
          <a:p>
            <a:pPr algn="just" eaLnBrk="1" hangingPunct="1">
              <a:spcBef>
                <a:spcPct val="30000"/>
              </a:spcBef>
              <a:defRPr/>
            </a:pPr>
            <a:r>
              <a:rPr lang="de-DE" sz="2000" i="1" dirty="0">
                <a:latin typeface="Calibri" panose="020F0502020204030204" pitchFamily="34" charset="0"/>
                <a:cs typeface="Calibri" panose="020F0502020204030204" pitchFamily="34" charset="0"/>
              </a:rPr>
              <a:t>Alina hat 37 Muscheln gefunden, </a:t>
            </a:r>
            <a:r>
              <a:rPr lang="de-DE" sz="2000" i="1" dirty="0" err="1">
                <a:latin typeface="Calibri" panose="020F0502020204030204" pitchFamily="34" charset="0"/>
                <a:cs typeface="Calibri" panose="020F0502020204030204" pitchFamily="34" charset="0"/>
              </a:rPr>
              <a:t>Malea</a:t>
            </a:r>
            <a:r>
              <a:rPr lang="de-DE" sz="2000" i="1" dirty="0">
                <a:latin typeface="Calibri" panose="020F0502020204030204" pitchFamily="34" charset="0"/>
                <a:cs typeface="Calibri" panose="020F0502020204030204" pitchFamily="34" charset="0"/>
              </a:rPr>
              <a:t> hat 55 Muscheln gefunden. Wie viele Muscheln haben sie zusammen?</a:t>
            </a:r>
          </a:p>
        </p:txBody>
      </p:sp>
      <p:sp>
        <p:nvSpPr>
          <p:cNvPr id="13" name="Rechteck 12"/>
          <p:cNvSpPr/>
          <p:nvPr/>
        </p:nvSpPr>
        <p:spPr>
          <a:xfrm>
            <a:off x="6660232" y="5085184"/>
            <a:ext cx="1584176" cy="288032"/>
          </a:xfrm>
          <a:prstGeom prst="rect">
            <a:avLst/>
          </a:prstGeom>
        </p:spPr>
        <p:txBody>
          <a:bodyPr wrap="square">
            <a:spAutoFit/>
          </a:bodyPr>
          <a:lstStyle/>
          <a:p>
            <a:pPr marL="457200" indent="-457200">
              <a:lnSpc>
                <a:spcPts val="1500"/>
              </a:lnSpc>
              <a:spcBef>
                <a:spcPts val="400"/>
              </a:spcBef>
              <a:spcAft>
                <a:spcPts val="400"/>
              </a:spcAft>
            </a:pPr>
            <a:r>
              <a:rPr lang="de-DE" sz="1400" i="1" dirty="0">
                <a:solidFill>
                  <a:srgbClr val="327A86"/>
                </a:solidFill>
                <a:latin typeface="Calibri" charset="0"/>
                <a:cs typeface="Arial" charset="0"/>
              </a:rPr>
              <a:t>(Abels et al. 2014)</a:t>
            </a:r>
            <a:endParaRPr lang="de-DE" sz="1400" i="1" dirty="0">
              <a:solidFill>
                <a:srgbClr val="327A86"/>
              </a:solidFill>
              <a:latin typeface="Calibri" charset="0"/>
              <a:cs typeface="Times New Roman" charset="0"/>
            </a:endParaRPr>
          </a:p>
        </p:txBody>
      </p:sp>
      <p:pic>
        <p:nvPicPr>
          <p:cNvPr id="10" name="Grafik 9">
            <a:extLst>
              <a:ext uri="{FF2B5EF4-FFF2-40B4-BE49-F238E27FC236}">
                <a16:creationId xmlns:a16="http://schemas.microsoft.com/office/drawing/2014/main" id="{69EDE4B4-D636-174E-817A-45EB65CC2792}"/>
              </a:ext>
            </a:extLst>
          </p:cNvPr>
          <p:cNvPicPr/>
          <p:nvPr/>
        </p:nvPicPr>
        <p:blipFill>
          <a:blip r:embed="rId3">
            <a:extLst>
              <a:ext uri="{28A0092B-C50C-407E-A947-70E740481C1C}">
                <a14:useLocalDpi xmlns:a14="http://schemas.microsoft.com/office/drawing/2010/main" val="0"/>
              </a:ext>
            </a:extLst>
          </a:blip>
          <a:stretch>
            <a:fillRect/>
          </a:stretch>
        </p:blipFill>
        <p:spPr bwMode="auto">
          <a:xfrm rot="21328636">
            <a:off x="1526453" y="1168439"/>
            <a:ext cx="4907103" cy="4116628"/>
          </a:xfrm>
          <a:prstGeom prst="rect">
            <a:avLst/>
          </a:prstGeom>
          <a:noFill/>
          <a:ln w="15875">
            <a:noFill/>
          </a:ln>
          <a:effectLst>
            <a:outerShdw blurRad="50800" dist="50800" dir="5400000" sx="103000" sy="103000" algn="ctr" rotWithShape="0">
              <a:srgbClr val="000000">
                <a:alpha val="29000"/>
              </a:srgbClr>
            </a:outerShdw>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29001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normAutofit/>
          </a:bodyPr>
          <a:lstStyle/>
          <a:p>
            <a:r>
              <a:rPr lang="de-DE" dirty="0"/>
              <a:t>Modellbildungsprozess</a:t>
            </a:r>
          </a:p>
        </p:txBody>
      </p:sp>
      <p:sp>
        <p:nvSpPr>
          <p:cNvPr id="6" name="Linie"/>
          <p:cNvSpPr/>
          <p:nvPr/>
        </p:nvSpPr>
        <p:spPr>
          <a:xfrm flipV="1">
            <a:off x="4556948" y="1463916"/>
            <a:ext cx="1" cy="4723071"/>
          </a:xfrm>
          <a:prstGeom prst="line">
            <a:avLst/>
          </a:prstGeom>
          <a:ln w="12700">
            <a:solidFill>
              <a:srgbClr val="000000"/>
            </a:solidFill>
            <a:miter lim="400000"/>
          </a:ln>
        </p:spPr>
        <p:txBody>
          <a:bodyPr lIns="0" tIns="0" rIns="0" bIns="0"/>
          <a:lstStyle/>
          <a:p>
            <a:endParaRPr/>
          </a:p>
        </p:txBody>
      </p:sp>
      <p:sp>
        <p:nvSpPr>
          <p:cNvPr id="7" name="Mathematik"/>
          <p:cNvSpPr txBox="1"/>
          <p:nvPr/>
        </p:nvSpPr>
        <p:spPr>
          <a:xfrm>
            <a:off x="683568" y="3341604"/>
            <a:ext cx="1503297" cy="44114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p>
            <a:r>
              <a:rPr sz="2200">
                <a:latin typeface="Calibri" charset="0"/>
                <a:ea typeface="Calibri" charset="0"/>
                <a:cs typeface="Calibri" charset="0"/>
              </a:rPr>
              <a:t>Mathematik</a:t>
            </a:r>
          </a:p>
        </p:txBody>
      </p:sp>
      <p:sp>
        <p:nvSpPr>
          <p:cNvPr id="8" name="Welt"/>
          <p:cNvSpPr txBox="1"/>
          <p:nvPr/>
        </p:nvSpPr>
        <p:spPr>
          <a:xfrm>
            <a:off x="683568" y="3845660"/>
            <a:ext cx="643894" cy="44114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p>
            <a:r>
              <a:rPr sz="2200">
                <a:latin typeface="Calibri" charset="0"/>
                <a:ea typeface="Calibri" charset="0"/>
                <a:cs typeface="Calibri" charset="0"/>
              </a:rPr>
              <a:t>Welt</a:t>
            </a:r>
          </a:p>
        </p:txBody>
      </p:sp>
      <p:sp>
        <p:nvSpPr>
          <p:cNvPr id="9" name="Linie"/>
          <p:cNvSpPr/>
          <p:nvPr/>
        </p:nvSpPr>
        <p:spPr>
          <a:xfrm>
            <a:off x="755576" y="3789040"/>
            <a:ext cx="7474505" cy="1"/>
          </a:xfrm>
          <a:prstGeom prst="line">
            <a:avLst/>
          </a:prstGeom>
          <a:ln w="12700">
            <a:solidFill>
              <a:srgbClr val="000000"/>
            </a:solidFill>
            <a:miter lim="400000"/>
          </a:ln>
        </p:spPr>
        <p:txBody>
          <a:bodyPr lIns="0" tIns="0" rIns="0" bIns="0"/>
          <a:lstStyle/>
          <a:p>
            <a:endParaRPr/>
          </a:p>
        </p:txBody>
      </p:sp>
      <p:sp>
        <p:nvSpPr>
          <p:cNvPr id="10" name="Problem"/>
          <p:cNvSpPr txBox="1"/>
          <p:nvPr/>
        </p:nvSpPr>
        <p:spPr>
          <a:xfrm>
            <a:off x="3347864" y="5861884"/>
            <a:ext cx="1069524" cy="44114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p>
            <a:r>
              <a:rPr sz="2200">
                <a:latin typeface="Calibri" charset="0"/>
                <a:ea typeface="Calibri" charset="0"/>
                <a:cs typeface="Calibri" charset="0"/>
              </a:rPr>
              <a:t>Problem</a:t>
            </a:r>
          </a:p>
        </p:txBody>
      </p:sp>
      <p:sp>
        <p:nvSpPr>
          <p:cNvPr id="11" name="Lösung"/>
          <p:cNvSpPr txBox="1"/>
          <p:nvPr/>
        </p:nvSpPr>
        <p:spPr>
          <a:xfrm>
            <a:off x="4722150" y="5831933"/>
            <a:ext cx="908903" cy="44114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p>
            <a:r>
              <a:rPr sz="2200">
                <a:latin typeface="Calibri" charset="0"/>
                <a:ea typeface="Calibri" charset="0"/>
                <a:cs typeface="Calibri" charset="0"/>
              </a:rPr>
              <a:t>Lösung</a:t>
            </a:r>
          </a:p>
        </p:txBody>
      </p:sp>
      <p:sp>
        <p:nvSpPr>
          <p:cNvPr id="21" name="Kreis"/>
          <p:cNvSpPr/>
          <p:nvPr/>
        </p:nvSpPr>
        <p:spPr>
          <a:xfrm>
            <a:off x="2816872" y="5011525"/>
            <a:ext cx="258557" cy="249784"/>
          </a:xfrm>
          <a:prstGeom prst="ellipse">
            <a:avLst/>
          </a:prstGeom>
          <a:blipFill>
            <a:blip r:embed="rId3"/>
          </a:blipFill>
          <a:ln w="12700">
            <a:miter lim="400000"/>
          </a:ln>
          <a:effectLst>
            <a:outerShdw blurRad="38100" dist="25400" dir="5400000" rotWithShape="0">
              <a:srgbClr val="000000">
                <a:alpha val="50000"/>
              </a:srgbClr>
            </a:outerShdw>
          </a:effectLst>
        </p:spPr>
        <p:txBody>
          <a:bodyPr lIns="50800" tIns="50800" rIns="50800" bIns="50800" anchor="ctr"/>
          <a:lstStyle/>
          <a:p>
            <a:endParaRPr/>
          </a:p>
        </p:txBody>
      </p:sp>
      <p:sp>
        <p:nvSpPr>
          <p:cNvPr id="22" name="Situation"/>
          <p:cNvSpPr txBox="1"/>
          <p:nvPr/>
        </p:nvSpPr>
        <p:spPr>
          <a:xfrm>
            <a:off x="1426975" y="5014567"/>
            <a:ext cx="1125949" cy="44114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a:solidFill>
                  <a:srgbClr val="208291"/>
                </a:solidFill>
              </a:defRPr>
            </a:lvl1pPr>
          </a:lstStyle>
          <a:p>
            <a:r>
              <a:rPr sz="2200">
                <a:latin typeface="Calibri" charset="0"/>
                <a:ea typeface="Calibri" charset="0"/>
                <a:cs typeface="Calibri" charset="0"/>
              </a:rPr>
              <a:t>Situation</a:t>
            </a:r>
          </a:p>
        </p:txBody>
      </p:sp>
      <p:sp>
        <p:nvSpPr>
          <p:cNvPr id="24" name="Kreis"/>
          <p:cNvSpPr/>
          <p:nvPr/>
        </p:nvSpPr>
        <p:spPr>
          <a:xfrm>
            <a:off x="2816872" y="2388604"/>
            <a:ext cx="258557" cy="249784"/>
          </a:xfrm>
          <a:prstGeom prst="ellipse">
            <a:avLst/>
          </a:prstGeom>
          <a:blipFill>
            <a:blip r:embed="rId3"/>
          </a:blipFill>
          <a:ln w="12700">
            <a:miter lim="400000"/>
          </a:ln>
          <a:effectLst>
            <a:outerShdw blurRad="38100" dist="25400" dir="5400000" rotWithShape="0">
              <a:srgbClr val="000000">
                <a:alpha val="50000"/>
              </a:srgbClr>
            </a:outerShdw>
          </a:effectLst>
        </p:spPr>
        <p:txBody>
          <a:bodyPr lIns="50800" tIns="50800" rIns="50800" bIns="50800" anchor="ctr"/>
          <a:lstStyle/>
          <a:p>
            <a:endParaRPr/>
          </a:p>
        </p:txBody>
      </p:sp>
      <p:sp>
        <p:nvSpPr>
          <p:cNvPr id="25" name="Modell"/>
          <p:cNvSpPr txBox="1"/>
          <p:nvPr/>
        </p:nvSpPr>
        <p:spPr>
          <a:xfrm>
            <a:off x="1815963" y="2075659"/>
            <a:ext cx="908903" cy="44114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a:solidFill>
                  <a:srgbClr val="208291"/>
                </a:solidFill>
              </a:defRPr>
            </a:lvl1pPr>
          </a:lstStyle>
          <a:p>
            <a:r>
              <a:rPr sz="2200">
                <a:latin typeface="Calibri" charset="0"/>
                <a:ea typeface="Calibri" charset="0"/>
                <a:cs typeface="Calibri" charset="0"/>
              </a:rPr>
              <a:t>Modell</a:t>
            </a:r>
          </a:p>
        </p:txBody>
      </p:sp>
      <p:sp>
        <p:nvSpPr>
          <p:cNvPr id="26" name="Verbindungslinie"/>
          <p:cNvSpPr/>
          <p:nvPr/>
        </p:nvSpPr>
        <p:spPr>
          <a:xfrm>
            <a:off x="2430141" y="2658923"/>
            <a:ext cx="398003" cy="2324448"/>
          </a:xfrm>
          <a:custGeom>
            <a:avLst/>
            <a:gdLst/>
            <a:ahLst/>
            <a:cxnLst>
              <a:cxn ang="0">
                <a:pos x="wd2" y="hd2"/>
              </a:cxn>
              <a:cxn ang="5400000">
                <a:pos x="wd2" y="hd2"/>
              </a:cxn>
              <a:cxn ang="10800000">
                <a:pos x="wd2" y="hd2"/>
              </a:cxn>
              <a:cxn ang="16200000">
                <a:pos x="wd2" y="hd2"/>
              </a:cxn>
            </a:cxnLst>
            <a:rect l="0" t="0" r="r" b="b"/>
            <a:pathLst>
              <a:path w="16211" h="21600" extrusionOk="0">
                <a:moveTo>
                  <a:pt x="14594" y="21600"/>
                </a:moveTo>
                <a:cubicBezTo>
                  <a:pt x="-5389" y="14269"/>
                  <a:pt x="-4850" y="7069"/>
                  <a:pt x="16211" y="0"/>
                </a:cubicBezTo>
              </a:path>
            </a:pathLst>
          </a:custGeom>
          <a:ln w="38100">
            <a:solidFill>
              <a:srgbClr val="208291"/>
            </a:solidFill>
            <a:miter lim="400000"/>
            <a:tailEnd type="triangle"/>
          </a:ln>
        </p:spPr>
        <p:txBody>
          <a:bodyPr/>
          <a:lstStyle/>
          <a:p>
            <a:endParaRPr/>
          </a:p>
        </p:txBody>
      </p:sp>
      <p:sp>
        <p:nvSpPr>
          <p:cNvPr id="27" name="mathematisieren"/>
          <p:cNvSpPr txBox="1"/>
          <p:nvPr/>
        </p:nvSpPr>
        <p:spPr>
          <a:xfrm>
            <a:off x="2064850" y="3933981"/>
            <a:ext cx="1880323" cy="410369"/>
          </a:xfrm>
          <a:prstGeom prst="rect">
            <a:avLst/>
          </a:prstGeom>
          <a:solidFill>
            <a:srgbClr val="FFFFFF"/>
          </a:solidFill>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2000" i="1"/>
            </a:lvl1pPr>
          </a:lstStyle>
          <a:p>
            <a:r>
              <a:rPr dirty="0" err="1">
                <a:latin typeface="Calibri" charset="0"/>
                <a:ea typeface="Calibri" charset="0"/>
                <a:cs typeface="Calibri" charset="0"/>
              </a:rPr>
              <a:t>mathematisieren</a:t>
            </a:r>
            <a:endParaRPr dirty="0">
              <a:latin typeface="Calibri" charset="0"/>
              <a:ea typeface="Calibri" charset="0"/>
              <a:cs typeface="Calibri" charset="0"/>
            </a:endParaRPr>
          </a:p>
        </p:txBody>
      </p:sp>
      <p:sp>
        <p:nvSpPr>
          <p:cNvPr id="28" name="Kreis"/>
          <p:cNvSpPr/>
          <p:nvPr/>
        </p:nvSpPr>
        <p:spPr>
          <a:xfrm>
            <a:off x="6038467" y="2388604"/>
            <a:ext cx="258557" cy="249784"/>
          </a:xfrm>
          <a:prstGeom prst="ellipse">
            <a:avLst/>
          </a:prstGeom>
          <a:blipFill>
            <a:blip r:embed="rId3"/>
          </a:blipFill>
          <a:ln w="12700">
            <a:miter lim="400000"/>
          </a:ln>
          <a:effectLst>
            <a:outerShdw blurRad="38100" dist="25400" dir="5400000" rotWithShape="0">
              <a:srgbClr val="000000">
                <a:alpha val="50000"/>
              </a:srgbClr>
            </a:outerShdw>
          </a:effectLst>
        </p:spPr>
        <p:txBody>
          <a:bodyPr lIns="50800" tIns="50800" rIns="50800" bIns="50800" anchor="ctr"/>
          <a:lstStyle/>
          <a:p>
            <a:endParaRPr/>
          </a:p>
        </p:txBody>
      </p:sp>
      <p:sp>
        <p:nvSpPr>
          <p:cNvPr id="29" name="Konsequenzen"/>
          <p:cNvSpPr txBox="1"/>
          <p:nvPr/>
        </p:nvSpPr>
        <p:spPr>
          <a:xfrm>
            <a:off x="6282399" y="2036172"/>
            <a:ext cx="1769652" cy="44114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a:solidFill>
                  <a:srgbClr val="208291"/>
                </a:solidFill>
              </a:defRPr>
            </a:lvl1pPr>
          </a:lstStyle>
          <a:p>
            <a:r>
              <a:rPr sz="2200">
                <a:latin typeface="Calibri" charset="0"/>
                <a:ea typeface="Calibri" charset="0"/>
                <a:cs typeface="Calibri" charset="0"/>
              </a:rPr>
              <a:t>Konsequenzen</a:t>
            </a:r>
          </a:p>
        </p:txBody>
      </p:sp>
      <p:sp>
        <p:nvSpPr>
          <p:cNvPr id="30" name="Verbindungslinie"/>
          <p:cNvSpPr/>
          <p:nvPr/>
        </p:nvSpPr>
        <p:spPr>
          <a:xfrm>
            <a:off x="3045985" y="1815588"/>
            <a:ext cx="3022100" cy="529209"/>
          </a:xfrm>
          <a:custGeom>
            <a:avLst/>
            <a:gdLst/>
            <a:ahLst/>
            <a:cxnLst>
              <a:cxn ang="0">
                <a:pos x="wd2" y="hd2"/>
              </a:cxn>
              <a:cxn ang="5400000">
                <a:pos x="wd2" y="hd2"/>
              </a:cxn>
              <a:cxn ang="10800000">
                <a:pos x="wd2" y="hd2"/>
              </a:cxn>
              <a:cxn ang="16200000">
                <a:pos x="wd2" y="hd2"/>
              </a:cxn>
            </a:cxnLst>
            <a:rect l="0" t="0" r="r" b="b"/>
            <a:pathLst>
              <a:path w="21600" h="16202" extrusionOk="0">
                <a:moveTo>
                  <a:pt x="0" y="16202"/>
                </a:moveTo>
                <a:cubicBezTo>
                  <a:pt x="7198" y="-5155"/>
                  <a:pt x="14398" y="-5398"/>
                  <a:pt x="21600" y="15472"/>
                </a:cubicBezTo>
              </a:path>
            </a:pathLst>
          </a:custGeom>
          <a:ln w="38100">
            <a:solidFill>
              <a:srgbClr val="208291"/>
            </a:solidFill>
            <a:miter lim="400000"/>
            <a:tailEnd type="triangle"/>
          </a:ln>
        </p:spPr>
        <p:txBody>
          <a:bodyPr/>
          <a:lstStyle/>
          <a:p>
            <a:endParaRPr/>
          </a:p>
        </p:txBody>
      </p:sp>
      <p:sp>
        <p:nvSpPr>
          <p:cNvPr id="31" name="verarbeiten"/>
          <p:cNvSpPr txBox="1"/>
          <p:nvPr/>
        </p:nvSpPr>
        <p:spPr>
          <a:xfrm>
            <a:off x="3859088" y="2051561"/>
            <a:ext cx="1295868" cy="410369"/>
          </a:xfrm>
          <a:prstGeom prst="rect">
            <a:avLst/>
          </a:prstGeom>
          <a:solidFill>
            <a:srgbClr val="FFFFFF"/>
          </a:solidFill>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2000" i="1"/>
            </a:lvl1pPr>
          </a:lstStyle>
          <a:p>
            <a:r>
              <a:rPr>
                <a:latin typeface="Calibri" charset="0"/>
                <a:ea typeface="Calibri" charset="0"/>
                <a:cs typeface="Calibri" charset="0"/>
              </a:rPr>
              <a:t>verarbeiten</a:t>
            </a:r>
          </a:p>
        </p:txBody>
      </p:sp>
      <p:sp>
        <p:nvSpPr>
          <p:cNvPr id="32" name="Ergebnisse"/>
          <p:cNvSpPr txBox="1"/>
          <p:nvPr/>
        </p:nvSpPr>
        <p:spPr>
          <a:xfrm>
            <a:off x="6285752" y="5000878"/>
            <a:ext cx="1327799" cy="44114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a:solidFill>
                  <a:srgbClr val="208291"/>
                </a:solidFill>
              </a:defRPr>
            </a:lvl1pPr>
          </a:lstStyle>
          <a:p>
            <a:r>
              <a:rPr sz="2200">
                <a:latin typeface="Calibri" charset="0"/>
                <a:ea typeface="Calibri" charset="0"/>
                <a:cs typeface="Calibri" charset="0"/>
              </a:rPr>
              <a:t>Ergebnisse</a:t>
            </a:r>
          </a:p>
        </p:txBody>
      </p:sp>
      <p:sp>
        <p:nvSpPr>
          <p:cNvPr id="33" name="Kreis"/>
          <p:cNvSpPr/>
          <p:nvPr/>
        </p:nvSpPr>
        <p:spPr>
          <a:xfrm>
            <a:off x="6038467" y="5011525"/>
            <a:ext cx="258557" cy="249784"/>
          </a:xfrm>
          <a:prstGeom prst="ellipse">
            <a:avLst/>
          </a:prstGeom>
          <a:blipFill>
            <a:blip r:embed="rId3"/>
          </a:blipFill>
          <a:ln w="12700">
            <a:miter lim="400000"/>
          </a:ln>
          <a:effectLst>
            <a:outerShdw blurRad="38100" dist="25400" dir="5400000" rotWithShape="0">
              <a:srgbClr val="000000">
                <a:alpha val="50000"/>
              </a:srgbClr>
            </a:outerShdw>
          </a:effectLst>
        </p:spPr>
        <p:txBody>
          <a:bodyPr lIns="50800" tIns="50800" rIns="50800" bIns="50800" anchor="ctr"/>
          <a:lstStyle/>
          <a:p>
            <a:endParaRPr/>
          </a:p>
        </p:txBody>
      </p:sp>
      <p:sp>
        <p:nvSpPr>
          <p:cNvPr id="34" name="Verbindungslinie"/>
          <p:cNvSpPr/>
          <p:nvPr/>
        </p:nvSpPr>
        <p:spPr>
          <a:xfrm>
            <a:off x="6318528" y="2655972"/>
            <a:ext cx="405141" cy="2320323"/>
          </a:xfrm>
          <a:custGeom>
            <a:avLst/>
            <a:gdLst/>
            <a:ahLst/>
            <a:cxnLst>
              <a:cxn ang="0">
                <a:pos x="wd2" y="hd2"/>
              </a:cxn>
              <a:cxn ang="5400000">
                <a:pos x="wd2" y="hd2"/>
              </a:cxn>
              <a:cxn ang="10800000">
                <a:pos x="wd2" y="hd2"/>
              </a:cxn>
              <a:cxn ang="16200000">
                <a:pos x="wd2" y="hd2"/>
              </a:cxn>
            </a:cxnLst>
            <a:rect l="0" t="0" r="r" b="b"/>
            <a:pathLst>
              <a:path w="16201" h="21600" extrusionOk="0">
                <a:moveTo>
                  <a:pt x="0" y="0"/>
                </a:moveTo>
                <a:cubicBezTo>
                  <a:pt x="21411" y="7159"/>
                  <a:pt x="21600" y="14359"/>
                  <a:pt x="568" y="21600"/>
                </a:cubicBezTo>
              </a:path>
            </a:pathLst>
          </a:custGeom>
          <a:ln w="38100">
            <a:solidFill>
              <a:srgbClr val="208291"/>
            </a:solidFill>
            <a:miter lim="400000"/>
            <a:tailEnd type="triangle"/>
          </a:ln>
        </p:spPr>
        <p:txBody>
          <a:bodyPr/>
          <a:lstStyle/>
          <a:p>
            <a:endParaRPr/>
          </a:p>
        </p:txBody>
      </p:sp>
      <p:sp>
        <p:nvSpPr>
          <p:cNvPr id="35" name="interpretieren"/>
          <p:cNvSpPr txBox="1"/>
          <p:nvPr/>
        </p:nvSpPr>
        <p:spPr>
          <a:xfrm>
            <a:off x="6170429" y="3223816"/>
            <a:ext cx="1534331" cy="410369"/>
          </a:xfrm>
          <a:prstGeom prst="rect">
            <a:avLst/>
          </a:prstGeom>
          <a:solidFill>
            <a:srgbClr val="FFFFFF"/>
          </a:solidFill>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2000" i="1"/>
            </a:lvl1pPr>
          </a:lstStyle>
          <a:p>
            <a:r>
              <a:rPr dirty="0" err="1">
                <a:latin typeface="Calibri" charset="0"/>
                <a:ea typeface="Calibri" charset="0"/>
                <a:cs typeface="Calibri" charset="0"/>
              </a:rPr>
              <a:t>interpretieren</a:t>
            </a:r>
            <a:endParaRPr dirty="0">
              <a:latin typeface="Calibri" charset="0"/>
              <a:ea typeface="Calibri" charset="0"/>
              <a:cs typeface="Calibri" charset="0"/>
            </a:endParaRPr>
          </a:p>
        </p:txBody>
      </p:sp>
      <p:sp>
        <p:nvSpPr>
          <p:cNvPr id="36" name="Verbindungslinie"/>
          <p:cNvSpPr/>
          <p:nvPr/>
        </p:nvSpPr>
        <p:spPr>
          <a:xfrm>
            <a:off x="3080916" y="5305870"/>
            <a:ext cx="2941053" cy="543478"/>
          </a:xfrm>
          <a:custGeom>
            <a:avLst/>
            <a:gdLst/>
            <a:ahLst/>
            <a:cxnLst>
              <a:cxn ang="0">
                <a:pos x="wd2" y="hd2"/>
              </a:cxn>
              <a:cxn ang="5400000">
                <a:pos x="wd2" y="hd2"/>
              </a:cxn>
              <a:cxn ang="10800000">
                <a:pos x="wd2" y="hd2"/>
              </a:cxn>
              <a:cxn ang="16200000">
                <a:pos x="wd2" y="hd2"/>
              </a:cxn>
            </a:cxnLst>
            <a:rect l="0" t="0" r="r" b="b"/>
            <a:pathLst>
              <a:path w="21600" h="16203" extrusionOk="0">
                <a:moveTo>
                  <a:pt x="21600" y="823"/>
                </a:moveTo>
                <a:cubicBezTo>
                  <a:pt x="14449" y="21600"/>
                  <a:pt x="7249" y="21326"/>
                  <a:pt x="0" y="0"/>
                </a:cubicBezTo>
              </a:path>
            </a:pathLst>
          </a:custGeom>
          <a:ln w="38100">
            <a:solidFill>
              <a:srgbClr val="148B93"/>
            </a:solidFill>
            <a:miter lim="400000"/>
            <a:tailEnd type="triangle"/>
          </a:ln>
        </p:spPr>
        <p:txBody>
          <a:bodyPr/>
          <a:lstStyle/>
          <a:p>
            <a:endParaRPr/>
          </a:p>
        </p:txBody>
      </p:sp>
      <p:sp>
        <p:nvSpPr>
          <p:cNvPr id="37" name="validieren"/>
          <p:cNvSpPr txBox="1"/>
          <p:nvPr/>
        </p:nvSpPr>
        <p:spPr>
          <a:xfrm>
            <a:off x="3977605" y="5293382"/>
            <a:ext cx="1120500" cy="410369"/>
          </a:xfrm>
          <a:prstGeom prst="rect">
            <a:avLst/>
          </a:prstGeom>
          <a:solidFill>
            <a:srgbClr val="FFFFFF"/>
          </a:solidFill>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2000" i="1"/>
            </a:lvl1pPr>
          </a:lstStyle>
          <a:p>
            <a:r>
              <a:rPr>
                <a:latin typeface="Calibri" charset="0"/>
                <a:ea typeface="Calibri" charset="0"/>
                <a:cs typeface="Calibri" charset="0"/>
              </a:rPr>
              <a:t>validieren</a:t>
            </a:r>
          </a:p>
        </p:txBody>
      </p:sp>
      <p:sp>
        <p:nvSpPr>
          <p:cNvPr id="38" name="Alina: 37 Muscheln…"/>
          <p:cNvSpPr txBox="1"/>
          <p:nvPr/>
        </p:nvSpPr>
        <p:spPr>
          <a:xfrm>
            <a:off x="755576" y="5517232"/>
            <a:ext cx="2149267" cy="656590"/>
          </a:xfrm>
          <a:prstGeom prst="rect">
            <a:avLst/>
          </a:prstGeom>
          <a:solidFill>
            <a:srgbClr val="DCDEE0"/>
          </a:solidFill>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algn="just">
              <a:defRPr sz="1800"/>
            </a:pPr>
            <a:r>
              <a:rPr dirty="0">
                <a:latin typeface="Calibri" charset="0"/>
                <a:ea typeface="Calibri" charset="0"/>
                <a:cs typeface="Calibri" charset="0"/>
              </a:rPr>
              <a:t>Alina: </a:t>
            </a:r>
            <a:r>
              <a:rPr lang="de-DE" dirty="0">
                <a:latin typeface="Calibri" charset="0"/>
                <a:ea typeface="Calibri" charset="0"/>
                <a:cs typeface="Calibri" charset="0"/>
              </a:rPr>
              <a:t>37</a:t>
            </a:r>
            <a:r>
              <a:rPr dirty="0">
                <a:latin typeface="Calibri" charset="0"/>
                <a:ea typeface="Calibri" charset="0"/>
                <a:cs typeface="Calibri" charset="0"/>
              </a:rPr>
              <a:t> </a:t>
            </a:r>
            <a:r>
              <a:rPr dirty="0" err="1">
                <a:latin typeface="Calibri" charset="0"/>
                <a:ea typeface="Calibri" charset="0"/>
                <a:cs typeface="Calibri" charset="0"/>
              </a:rPr>
              <a:t>Muscheln</a:t>
            </a:r>
            <a:endParaRPr dirty="0">
              <a:latin typeface="Calibri" charset="0"/>
              <a:ea typeface="Calibri" charset="0"/>
              <a:cs typeface="Calibri" charset="0"/>
            </a:endParaRPr>
          </a:p>
          <a:p>
            <a:pPr algn="just">
              <a:defRPr sz="1800"/>
            </a:pPr>
            <a:r>
              <a:rPr dirty="0" err="1">
                <a:latin typeface="Calibri" charset="0"/>
                <a:ea typeface="Calibri" charset="0"/>
                <a:cs typeface="Calibri" charset="0"/>
              </a:rPr>
              <a:t>Malea</a:t>
            </a:r>
            <a:r>
              <a:rPr dirty="0">
                <a:latin typeface="Calibri" charset="0"/>
                <a:ea typeface="Calibri" charset="0"/>
                <a:cs typeface="Calibri" charset="0"/>
              </a:rPr>
              <a:t>: 55 </a:t>
            </a:r>
            <a:r>
              <a:rPr dirty="0" err="1">
                <a:latin typeface="Calibri" charset="0"/>
                <a:ea typeface="Calibri" charset="0"/>
                <a:cs typeface="Calibri" charset="0"/>
              </a:rPr>
              <a:t>Muscheln</a:t>
            </a:r>
            <a:endParaRPr dirty="0">
              <a:latin typeface="Calibri" charset="0"/>
              <a:ea typeface="Calibri" charset="0"/>
              <a:cs typeface="Calibri" charset="0"/>
            </a:endParaRPr>
          </a:p>
        </p:txBody>
      </p:sp>
      <p:sp>
        <p:nvSpPr>
          <p:cNvPr id="39" name="„zusammen“ ≙ Addition"/>
          <p:cNvSpPr txBox="1"/>
          <p:nvPr/>
        </p:nvSpPr>
        <p:spPr>
          <a:xfrm>
            <a:off x="683568" y="3778860"/>
            <a:ext cx="1385045" cy="656590"/>
          </a:xfrm>
          <a:prstGeom prst="rect">
            <a:avLst/>
          </a:prstGeom>
          <a:solidFill>
            <a:srgbClr val="DCDEE0"/>
          </a:solidFill>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defRPr sz="1800"/>
            </a:lvl1pPr>
          </a:lstStyle>
          <a:p>
            <a:pPr algn="just"/>
            <a:r>
              <a:rPr dirty="0">
                <a:latin typeface="Calibri" charset="0"/>
                <a:ea typeface="Calibri" charset="0"/>
                <a:cs typeface="Calibri" charset="0"/>
              </a:rPr>
              <a:t>„</a:t>
            </a:r>
            <a:r>
              <a:rPr dirty="0" err="1">
                <a:latin typeface="Calibri" charset="0"/>
                <a:ea typeface="Calibri" charset="0"/>
                <a:cs typeface="Calibri" charset="0"/>
              </a:rPr>
              <a:t>zusammen</a:t>
            </a:r>
            <a:r>
              <a:rPr dirty="0">
                <a:latin typeface="Calibri" charset="0"/>
                <a:ea typeface="Calibri" charset="0"/>
                <a:cs typeface="Calibri" charset="0"/>
              </a:rPr>
              <a:t>“ ≙ Addition</a:t>
            </a:r>
          </a:p>
        </p:txBody>
      </p:sp>
      <p:sp>
        <p:nvSpPr>
          <p:cNvPr id="40" name="jeder hat eine bestimmte Menge an Muscheln,…"/>
          <p:cNvSpPr txBox="1"/>
          <p:nvPr/>
        </p:nvSpPr>
        <p:spPr>
          <a:xfrm>
            <a:off x="179512" y="1377645"/>
            <a:ext cx="3501711" cy="1764586"/>
          </a:xfrm>
          <a:prstGeom prst="rect">
            <a:avLst/>
          </a:prstGeom>
          <a:solidFill>
            <a:srgbClr val="DCDEE0"/>
          </a:solidFill>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a:defRPr sz="1800"/>
            </a:pPr>
            <a:r>
              <a:rPr lang="de-DE" dirty="0">
                <a:latin typeface="Calibri" charset="0"/>
                <a:ea typeface="Calibri" charset="0"/>
                <a:cs typeface="Calibri" charset="0"/>
              </a:rPr>
              <a:t>J</a:t>
            </a:r>
            <a:r>
              <a:rPr dirty="0" err="1">
                <a:latin typeface="Calibri" charset="0"/>
                <a:ea typeface="Calibri" charset="0"/>
                <a:cs typeface="Calibri" charset="0"/>
              </a:rPr>
              <a:t>eder</a:t>
            </a:r>
            <a:r>
              <a:rPr dirty="0">
                <a:latin typeface="Calibri" charset="0"/>
                <a:ea typeface="Calibri" charset="0"/>
                <a:cs typeface="Calibri" charset="0"/>
              </a:rPr>
              <a:t> hat </a:t>
            </a:r>
            <a:r>
              <a:rPr dirty="0" err="1">
                <a:latin typeface="Calibri" charset="0"/>
                <a:ea typeface="Calibri" charset="0"/>
                <a:cs typeface="Calibri" charset="0"/>
              </a:rPr>
              <a:t>eine</a:t>
            </a:r>
            <a:r>
              <a:rPr dirty="0">
                <a:latin typeface="Calibri" charset="0"/>
                <a:ea typeface="Calibri" charset="0"/>
                <a:cs typeface="Calibri" charset="0"/>
              </a:rPr>
              <a:t> </a:t>
            </a:r>
            <a:r>
              <a:rPr dirty="0" err="1">
                <a:latin typeface="Calibri" charset="0"/>
                <a:ea typeface="Calibri" charset="0"/>
                <a:cs typeface="Calibri" charset="0"/>
              </a:rPr>
              <a:t>bestimmte</a:t>
            </a:r>
            <a:r>
              <a:rPr dirty="0">
                <a:latin typeface="Calibri" charset="0"/>
                <a:ea typeface="Calibri" charset="0"/>
                <a:cs typeface="Calibri" charset="0"/>
              </a:rPr>
              <a:t> </a:t>
            </a:r>
            <a:r>
              <a:rPr dirty="0" err="1">
                <a:latin typeface="Calibri" charset="0"/>
                <a:ea typeface="Calibri" charset="0"/>
                <a:cs typeface="Calibri" charset="0"/>
              </a:rPr>
              <a:t>Menge</a:t>
            </a:r>
            <a:r>
              <a:rPr dirty="0">
                <a:latin typeface="Calibri" charset="0"/>
                <a:ea typeface="Calibri" charset="0"/>
                <a:cs typeface="Calibri" charset="0"/>
              </a:rPr>
              <a:t> an </a:t>
            </a:r>
            <a:r>
              <a:rPr dirty="0" err="1">
                <a:latin typeface="Calibri" charset="0"/>
                <a:ea typeface="Calibri" charset="0"/>
                <a:cs typeface="Calibri" charset="0"/>
              </a:rPr>
              <a:t>Muscheln</a:t>
            </a:r>
            <a:r>
              <a:rPr lang="de-DE" dirty="0">
                <a:latin typeface="Calibri" charset="0"/>
                <a:ea typeface="Calibri" charset="0"/>
                <a:cs typeface="Calibri" charset="0"/>
              </a:rPr>
              <a:t>.</a:t>
            </a:r>
            <a:endParaRPr dirty="0">
              <a:latin typeface="Calibri" charset="0"/>
              <a:ea typeface="Calibri" charset="0"/>
              <a:cs typeface="Calibri" charset="0"/>
            </a:endParaRPr>
          </a:p>
          <a:p>
            <a:pPr>
              <a:defRPr sz="1800"/>
            </a:pPr>
            <a:r>
              <a:rPr lang="de-DE" dirty="0">
                <a:latin typeface="Calibri" charset="0"/>
                <a:ea typeface="Calibri" charset="0"/>
                <a:cs typeface="Calibri" charset="0"/>
              </a:rPr>
              <a:t>Es </a:t>
            </a:r>
            <a:r>
              <a:rPr dirty="0" err="1">
                <a:latin typeface="Calibri" charset="0"/>
                <a:ea typeface="Calibri" charset="0"/>
                <a:cs typeface="Calibri" charset="0"/>
              </a:rPr>
              <a:t>gibt</a:t>
            </a:r>
            <a:r>
              <a:rPr dirty="0">
                <a:latin typeface="Calibri" charset="0"/>
                <a:ea typeface="Calibri" charset="0"/>
                <a:cs typeface="Calibri" charset="0"/>
              </a:rPr>
              <a:t> </a:t>
            </a:r>
            <a:r>
              <a:rPr lang="de-DE" dirty="0">
                <a:latin typeface="Calibri" charset="0"/>
                <a:ea typeface="Calibri" charset="0"/>
                <a:cs typeface="Calibri" charset="0"/>
              </a:rPr>
              <a:t>37</a:t>
            </a:r>
            <a:r>
              <a:rPr dirty="0">
                <a:latin typeface="Calibri" charset="0"/>
                <a:ea typeface="Calibri" charset="0"/>
                <a:cs typeface="Calibri" charset="0"/>
              </a:rPr>
              <a:t> </a:t>
            </a:r>
            <a:r>
              <a:rPr dirty="0" err="1">
                <a:latin typeface="Calibri" charset="0"/>
                <a:ea typeface="Calibri" charset="0"/>
                <a:cs typeface="Calibri" charset="0"/>
              </a:rPr>
              <a:t>Muscheln</a:t>
            </a:r>
            <a:r>
              <a:rPr dirty="0">
                <a:latin typeface="Calibri" charset="0"/>
                <a:ea typeface="Calibri" charset="0"/>
                <a:cs typeface="Calibri" charset="0"/>
              </a:rPr>
              <a:t> und 55 </a:t>
            </a:r>
            <a:r>
              <a:rPr dirty="0" err="1">
                <a:latin typeface="Calibri" charset="0"/>
                <a:ea typeface="Calibri" charset="0"/>
                <a:cs typeface="Calibri" charset="0"/>
              </a:rPr>
              <a:t>Muscheln</a:t>
            </a:r>
            <a:r>
              <a:rPr lang="de-DE" dirty="0">
                <a:latin typeface="Calibri" charset="0"/>
                <a:ea typeface="Calibri" charset="0"/>
                <a:cs typeface="Calibri" charset="0"/>
              </a:rPr>
              <a:t>.</a:t>
            </a:r>
            <a:endParaRPr dirty="0">
              <a:latin typeface="Calibri" charset="0"/>
              <a:ea typeface="Calibri" charset="0"/>
              <a:cs typeface="Calibri" charset="0"/>
            </a:endParaRPr>
          </a:p>
          <a:p>
            <a:pPr>
              <a:defRPr sz="1800"/>
            </a:pPr>
            <a:r>
              <a:rPr lang="de-DE" dirty="0">
                <a:latin typeface="Calibri" charset="0"/>
                <a:ea typeface="Calibri" charset="0"/>
                <a:cs typeface="Calibri" charset="0"/>
              </a:rPr>
              <a:t>W</a:t>
            </a:r>
            <a:r>
              <a:rPr dirty="0" err="1">
                <a:latin typeface="Calibri" charset="0"/>
                <a:ea typeface="Calibri" charset="0"/>
                <a:cs typeface="Calibri" charset="0"/>
              </a:rPr>
              <a:t>ie</a:t>
            </a:r>
            <a:r>
              <a:rPr dirty="0">
                <a:latin typeface="Calibri" charset="0"/>
                <a:ea typeface="Calibri" charset="0"/>
                <a:cs typeface="Calibri" charset="0"/>
              </a:rPr>
              <a:t> </a:t>
            </a:r>
            <a:r>
              <a:rPr dirty="0" err="1">
                <a:latin typeface="Calibri" charset="0"/>
                <a:ea typeface="Calibri" charset="0"/>
                <a:cs typeface="Calibri" charset="0"/>
              </a:rPr>
              <a:t>viele</a:t>
            </a:r>
            <a:r>
              <a:rPr dirty="0">
                <a:latin typeface="Calibri" charset="0"/>
                <a:ea typeface="Calibri" charset="0"/>
                <a:cs typeface="Calibri" charset="0"/>
              </a:rPr>
              <a:t> </a:t>
            </a:r>
            <a:r>
              <a:rPr dirty="0" err="1">
                <a:latin typeface="Calibri" charset="0"/>
                <a:ea typeface="Calibri" charset="0"/>
                <a:cs typeface="Calibri" charset="0"/>
              </a:rPr>
              <a:t>Muscheln</a:t>
            </a:r>
            <a:r>
              <a:rPr dirty="0">
                <a:latin typeface="Calibri" charset="0"/>
                <a:ea typeface="Calibri" charset="0"/>
                <a:cs typeface="Calibri" charset="0"/>
              </a:rPr>
              <a:t> </a:t>
            </a:r>
            <a:r>
              <a:rPr dirty="0" err="1">
                <a:latin typeface="Calibri" charset="0"/>
                <a:ea typeface="Calibri" charset="0"/>
                <a:cs typeface="Calibri" charset="0"/>
              </a:rPr>
              <a:t>sind</a:t>
            </a:r>
            <a:r>
              <a:rPr dirty="0">
                <a:latin typeface="Calibri" charset="0"/>
                <a:ea typeface="Calibri" charset="0"/>
                <a:cs typeface="Calibri" charset="0"/>
              </a:rPr>
              <a:t> </a:t>
            </a:r>
            <a:r>
              <a:rPr dirty="0" err="1">
                <a:latin typeface="Calibri" charset="0"/>
                <a:ea typeface="Calibri" charset="0"/>
                <a:cs typeface="Calibri" charset="0"/>
              </a:rPr>
              <a:t>beide</a:t>
            </a:r>
            <a:r>
              <a:rPr dirty="0">
                <a:latin typeface="Calibri" charset="0"/>
                <a:ea typeface="Calibri" charset="0"/>
                <a:cs typeface="Calibri" charset="0"/>
              </a:rPr>
              <a:t> </a:t>
            </a:r>
            <a:r>
              <a:rPr dirty="0" err="1">
                <a:latin typeface="Calibri" charset="0"/>
                <a:ea typeface="Calibri" charset="0"/>
                <a:cs typeface="Calibri" charset="0"/>
              </a:rPr>
              <a:t>Anzahlen</a:t>
            </a:r>
            <a:r>
              <a:rPr dirty="0">
                <a:latin typeface="Calibri" charset="0"/>
                <a:ea typeface="Calibri" charset="0"/>
                <a:cs typeface="Calibri" charset="0"/>
              </a:rPr>
              <a:t> </a:t>
            </a:r>
            <a:r>
              <a:rPr dirty="0" err="1">
                <a:latin typeface="Calibri" charset="0"/>
                <a:ea typeface="Calibri" charset="0"/>
                <a:cs typeface="Calibri" charset="0"/>
              </a:rPr>
              <a:t>zusammen</a:t>
            </a:r>
            <a:r>
              <a:rPr dirty="0">
                <a:latin typeface="Calibri" charset="0"/>
                <a:ea typeface="Calibri" charset="0"/>
                <a:cs typeface="Calibri" charset="0"/>
              </a:rPr>
              <a:t>?</a:t>
            </a:r>
          </a:p>
        </p:txBody>
      </p:sp>
      <p:sp>
        <p:nvSpPr>
          <p:cNvPr id="41" name="Summe berechnen: 37+55=92"/>
          <p:cNvSpPr txBox="1"/>
          <p:nvPr/>
        </p:nvSpPr>
        <p:spPr>
          <a:xfrm>
            <a:off x="3995936" y="961045"/>
            <a:ext cx="1249264" cy="933589"/>
          </a:xfrm>
          <a:prstGeom prst="rect">
            <a:avLst/>
          </a:prstGeom>
          <a:solidFill>
            <a:srgbClr val="DCDEE0"/>
          </a:solidFill>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defRPr sz="1800"/>
            </a:lvl1pPr>
          </a:lstStyle>
          <a:p>
            <a:pPr algn="just"/>
            <a:r>
              <a:rPr dirty="0" err="1">
                <a:latin typeface="Calibri" charset="0"/>
                <a:ea typeface="Calibri" charset="0"/>
                <a:cs typeface="Calibri" charset="0"/>
              </a:rPr>
              <a:t>Summe</a:t>
            </a:r>
            <a:r>
              <a:rPr dirty="0">
                <a:latin typeface="Calibri" charset="0"/>
                <a:ea typeface="Calibri" charset="0"/>
                <a:cs typeface="Calibri" charset="0"/>
              </a:rPr>
              <a:t> </a:t>
            </a:r>
            <a:r>
              <a:rPr dirty="0" err="1">
                <a:latin typeface="Calibri" charset="0"/>
                <a:ea typeface="Calibri" charset="0"/>
                <a:cs typeface="Calibri" charset="0"/>
              </a:rPr>
              <a:t>berechnen</a:t>
            </a:r>
            <a:r>
              <a:rPr dirty="0">
                <a:latin typeface="Calibri" charset="0"/>
                <a:ea typeface="Calibri" charset="0"/>
                <a:cs typeface="Calibri" charset="0"/>
              </a:rPr>
              <a:t>: </a:t>
            </a:r>
            <a:r>
              <a:rPr lang="de-DE" dirty="0">
                <a:latin typeface="Calibri" charset="0"/>
                <a:ea typeface="Calibri" charset="0"/>
                <a:cs typeface="Calibri" charset="0"/>
              </a:rPr>
              <a:t>37 </a:t>
            </a:r>
            <a:r>
              <a:rPr dirty="0">
                <a:latin typeface="Calibri" charset="0"/>
                <a:ea typeface="Calibri" charset="0"/>
                <a:cs typeface="Calibri" charset="0"/>
              </a:rPr>
              <a:t>+</a:t>
            </a:r>
            <a:r>
              <a:rPr lang="de-DE" dirty="0">
                <a:latin typeface="Calibri" charset="0"/>
                <a:ea typeface="Calibri" charset="0"/>
                <a:cs typeface="Calibri" charset="0"/>
              </a:rPr>
              <a:t> </a:t>
            </a:r>
            <a:r>
              <a:rPr dirty="0">
                <a:latin typeface="Calibri" charset="0"/>
                <a:ea typeface="Calibri" charset="0"/>
                <a:cs typeface="Calibri" charset="0"/>
              </a:rPr>
              <a:t>55</a:t>
            </a:r>
            <a:r>
              <a:rPr lang="de-DE" dirty="0">
                <a:latin typeface="Calibri" charset="0"/>
                <a:ea typeface="Calibri" charset="0"/>
                <a:cs typeface="Calibri" charset="0"/>
              </a:rPr>
              <a:t> </a:t>
            </a:r>
            <a:r>
              <a:rPr dirty="0">
                <a:latin typeface="Calibri" charset="0"/>
                <a:ea typeface="Calibri" charset="0"/>
                <a:cs typeface="Calibri" charset="0"/>
              </a:rPr>
              <a:t>=</a:t>
            </a:r>
            <a:r>
              <a:rPr lang="de-DE" dirty="0">
                <a:latin typeface="Calibri" charset="0"/>
                <a:ea typeface="Calibri" charset="0"/>
                <a:cs typeface="Calibri" charset="0"/>
              </a:rPr>
              <a:t> 92</a:t>
            </a:r>
            <a:endParaRPr dirty="0">
              <a:latin typeface="Calibri" charset="0"/>
              <a:ea typeface="Calibri" charset="0"/>
              <a:cs typeface="Calibri" charset="0"/>
            </a:endParaRPr>
          </a:p>
        </p:txBody>
      </p:sp>
      <p:sp>
        <p:nvSpPr>
          <p:cNvPr id="42" name="Ergebnis: 92"/>
          <p:cNvSpPr txBox="1"/>
          <p:nvPr/>
        </p:nvSpPr>
        <p:spPr>
          <a:xfrm>
            <a:off x="7034964" y="2493768"/>
            <a:ext cx="1492549" cy="379591"/>
          </a:xfrm>
          <a:prstGeom prst="rect">
            <a:avLst/>
          </a:prstGeom>
          <a:solidFill>
            <a:srgbClr val="DCDEE0"/>
          </a:solidFill>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defRPr sz="1800"/>
            </a:lvl1pPr>
          </a:lstStyle>
          <a:p>
            <a:r>
              <a:rPr dirty="0" err="1">
                <a:latin typeface="Calibri" charset="0"/>
                <a:ea typeface="Calibri" charset="0"/>
                <a:cs typeface="Calibri" charset="0"/>
              </a:rPr>
              <a:t>Ergebnis</a:t>
            </a:r>
            <a:r>
              <a:rPr dirty="0">
                <a:latin typeface="Calibri" charset="0"/>
                <a:ea typeface="Calibri" charset="0"/>
                <a:cs typeface="Calibri" charset="0"/>
              </a:rPr>
              <a:t>: </a:t>
            </a:r>
            <a:r>
              <a:rPr lang="de-DE" dirty="0">
                <a:latin typeface="Calibri" charset="0"/>
                <a:ea typeface="Calibri" charset="0"/>
                <a:cs typeface="Calibri" charset="0"/>
              </a:rPr>
              <a:t>92</a:t>
            </a:r>
            <a:endParaRPr dirty="0">
              <a:latin typeface="Calibri" charset="0"/>
              <a:ea typeface="Calibri" charset="0"/>
              <a:cs typeface="Calibri" charset="0"/>
            </a:endParaRPr>
          </a:p>
        </p:txBody>
      </p:sp>
      <p:sp>
        <p:nvSpPr>
          <p:cNvPr id="43" name="Was bedeutet 92?"/>
          <p:cNvSpPr txBox="1"/>
          <p:nvPr/>
        </p:nvSpPr>
        <p:spPr>
          <a:xfrm>
            <a:off x="6444208" y="3789040"/>
            <a:ext cx="1991892" cy="379591"/>
          </a:xfrm>
          <a:prstGeom prst="rect">
            <a:avLst/>
          </a:prstGeom>
          <a:solidFill>
            <a:srgbClr val="DCDEE0"/>
          </a:solidFill>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defRPr sz="1800"/>
            </a:lvl1pPr>
          </a:lstStyle>
          <a:p>
            <a:r>
              <a:rPr dirty="0">
                <a:latin typeface="Calibri" charset="0"/>
                <a:ea typeface="Calibri" charset="0"/>
                <a:cs typeface="Calibri" charset="0"/>
              </a:rPr>
              <a:t>Was </a:t>
            </a:r>
            <a:r>
              <a:rPr dirty="0" err="1">
                <a:latin typeface="Calibri" charset="0"/>
                <a:ea typeface="Calibri" charset="0"/>
                <a:cs typeface="Calibri" charset="0"/>
              </a:rPr>
              <a:t>bedeutet</a:t>
            </a:r>
            <a:r>
              <a:rPr dirty="0">
                <a:latin typeface="Calibri" charset="0"/>
                <a:ea typeface="Calibri" charset="0"/>
                <a:cs typeface="Calibri" charset="0"/>
              </a:rPr>
              <a:t> 92?</a:t>
            </a:r>
          </a:p>
        </p:txBody>
      </p:sp>
      <p:sp>
        <p:nvSpPr>
          <p:cNvPr id="44" name="beide Mädchen zusammen haben 92 Muscheln"/>
          <p:cNvSpPr txBox="1"/>
          <p:nvPr/>
        </p:nvSpPr>
        <p:spPr>
          <a:xfrm>
            <a:off x="6516216" y="5445224"/>
            <a:ext cx="1991892" cy="933589"/>
          </a:xfrm>
          <a:prstGeom prst="rect">
            <a:avLst/>
          </a:prstGeom>
          <a:solidFill>
            <a:srgbClr val="DCDEE0"/>
          </a:solidFill>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defRPr sz="1800"/>
            </a:lvl1pPr>
          </a:lstStyle>
          <a:p>
            <a:r>
              <a:rPr lang="de-DE" dirty="0">
                <a:latin typeface="Calibri" charset="0"/>
                <a:ea typeface="Calibri" charset="0"/>
                <a:cs typeface="Calibri" charset="0"/>
              </a:rPr>
              <a:t>B</a:t>
            </a:r>
            <a:r>
              <a:rPr dirty="0" err="1">
                <a:latin typeface="Calibri" charset="0"/>
                <a:ea typeface="Calibri" charset="0"/>
                <a:cs typeface="Calibri" charset="0"/>
              </a:rPr>
              <a:t>eide</a:t>
            </a:r>
            <a:r>
              <a:rPr dirty="0">
                <a:latin typeface="Calibri" charset="0"/>
                <a:ea typeface="Calibri" charset="0"/>
                <a:cs typeface="Calibri" charset="0"/>
              </a:rPr>
              <a:t> </a:t>
            </a:r>
            <a:r>
              <a:rPr dirty="0" err="1">
                <a:latin typeface="Calibri" charset="0"/>
                <a:ea typeface="Calibri" charset="0"/>
                <a:cs typeface="Calibri" charset="0"/>
              </a:rPr>
              <a:t>Mädchen</a:t>
            </a:r>
            <a:r>
              <a:rPr dirty="0">
                <a:latin typeface="Calibri" charset="0"/>
                <a:ea typeface="Calibri" charset="0"/>
                <a:cs typeface="Calibri" charset="0"/>
              </a:rPr>
              <a:t> </a:t>
            </a:r>
            <a:r>
              <a:rPr dirty="0" err="1">
                <a:latin typeface="Calibri" charset="0"/>
                <a:ea typeface="Calibri" charset="0"/>
                <a:cs typeface="Calibri" charset="0"/>
              </a:rPr>
              <a:t>zusammen</a:t>
            </a:r>
            <a:r>
              <a:rPr dirty="0">
                <a:latin typeface="Calibri" charset="0"/>
                <a:ea typeface="Calibri" charset="0"/>
                <a:cs typeface="Calibri" charset="0"/>
              </a:rPr>
              <a:t> </a:t>
            </a:r>
            <a:r>
              <a:rPr dirty="0" err="1">
                <a:latin typeface="Calibri" charset="0"/>
                <a:ea typeface="Calibri" charset="0"/>
                <a:cs typeface="Calibri" charset="0"/>
              </a:rPr>
              <a:t>haben</a:t>
            </a:r>
            <a:r>
              <a:rPr dirty="0">
                <a:latin typeface="Calibri" charset="0"/>
                <a:ea typeface="Calibri" charset="0"/>
                <a:cs typeface="Calibri" charset="0"/>
              </a:rPr>
              <a:t> 92 </a:t>
            </a:r>
            <a:r>
              <a:rPr dirty="0" err="1">
                <a:latin typeface="Calibri" charset="0"/>
                <a:ea typeface="Calibri" charset="0"/>
                <a:cs typeface="Calibri" charset="0"/>
              </a:rPr>
              <a:t>Muscheln</a:t>
            </a:r>
            <a:r>
              <a:rPr lang="de-DE" dirty="0">
                <a:latin typeface="Calibri" charset="0"/>
                <a:ea typeface="Calibri" charset="0"/>
                <a:cs typeface="Calibri" charset="0"/>
              </a:rPr>
              <a:t>.</a:t>
            </a:r>
            <a:endParaRPr dirty="0">
              <a:latin typeface="Calibri" charset="0"/>
              <a:ea typeface="Calibri" charset="0"/>
              <a:cs typeface="Calibri" charset="0"/>
            </a:endParaRPr>
          </a:p>
        </p:txBody>
      </p:sp>
      <p:sp>
        <p:nvSpPr>
          <p:cNvPr id="45" name="z.B.: Probe durchführen"/>
          <p:cNvSpPr txBox="1"/>
          <p:nvPr/>
        </p:nvSpPr>
        <p:spPr>
          <a:xfrm>
            <a:off x="3779912" y="4581128"/>
            <a:ext cx="1774001" cy="656590"/>
          </a:xfrm>
          <a:prstGeom prst="rect">
            <a:avLst/>
          </a:prstGeom>
          <a:solidFill>
            <a:srgbClr val="DCDEE0"/>
          </a:solidFill>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defRPr sz="1800"/>
            </a:lvl1pPr>
          </a:lstStyle>
          <a:p>
            <a:r>
              <a:rPr dirty="0">
                <a:latin typeface="Calibri" charset="0"/>
                <a:ea typeface="Calibri" charset="0"/>
                <a:cs typeface="Calibri" charset="0"/>
              </a:rPr>
              <a:t>z.</a:t>
            </a:r>
            <a:r>
              <a:rPr lang="de-DE" dirty="0">
                <a:latin typeface="Calibri" charset="0"/>
                <a:ea typeface="Calibri" charset="0"/>
                <a:cs typeface="Calibri" charset="0"/>
              </a:rPr>
              <a:t> </a:t>
            </a:r>
            <a:r>
              <a:rPr dirty="0">
                <a:latin typeface="Calibri" charset="0"/>
                <a:ea typeface="Calibri" charset="0"/>
                <a:cs typeface="Calibri" charset="0"/>
              </a:rPr>
              <a:t>B.: Probe </a:t>
            </a:r>
            <a:r>
              <a:rPr dirty="0" err="1">
                <a:latin typeface="Calibri" charset="0"/>
                <a:ea typeface="Calibri" charset="0"/>
                <a:cs typeface="Calibri" charset="0"/>
              </a:rPr>
              <a:t>durchführen</a:t>
            </a:r>
            <a:endParaRPr dirty="0">
              <a:latin typeface="Calibri" charset="0"/>
              <a:ea typeface="Calibri" charset="0"/>
              <a:cs typeface="Calibri" charset="0"/>
            </a:endParaRPr>
          </a:p>
        </p:txBody>
      </p:sp>
      <p:pic>
        <p:nvPicPr>
          <p:cNvPr id="47" name="Grafik 46">
            <a:extLst>
              <a:ext uri="{FF2B5EF4-FFF2-40B4-BE49-F238E27FC236}">
                <a16:creationId xmlns:a16="http://schemas.microsoft.com/office/drawing/2014/main" id="{547719AB-E74B-A44D-9E39-7A243EA8F4D8}"/>
              </a:ext>
            </a:extLst>
          </p:cNvPr>
          <p:cNvPicPr/>
          <p:nvPr/>
        </p:nvPicPr>
        <p:blipFill>
          <a:blip r:embed="rId4">
            <a:extLst>
              <a:ext uri="{28A0092B-C50C-407E-A947-70E740481C1C}">
                <a14:useLocalDpi xmlns:a14="http://schemas.microsoft.com/office/drawing/2010/main" val="0"/>
              </a:ext>
            </a:extLst>
          </a:blip>
          <a:stretch>
            <a:fillRect/>
          </a:stretch>
        </p:blipFill>
        <p:spPr bwMode="auto">
          <a:xfrm>
            <a:off x="6634029" y="615834"/>
            <a:ext cx="1893484" cy="1498344"/>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065287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3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p:tmAbs val="0"/>
                                  </p:iterate>
                                  <p:childTnLst>
                                    <p:set>
                                      <p:cBhvr>
                                        <p:cTn id="14" fill="hold"/>
                                        <p:tgtEl>
                                          <p:spTgt spid="4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p:tmAbs val="0"/>
                                  </p:iterate>
                                  <p:childTnLst>
                                    <p:set>
                                      <p:cBhvr>
                                        <p:cTn id="18" fill="hold"/>
                                        <p:tgtEl>
                                          <p:spTgt spid="4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iterate>
                                    <p:tmAbs val="0"/>
                                  </p:iterate>
                                  <p:childTnLst>
                                    <p:set>
                                      <p:cBhvr>
                                        <p:cTn id="22" fill="hold"/>
                                        <p:tgtEl>
                                          <p:spTgt spid="4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iterate>
                                    <p:tmAbs val="0"/>
                                  </p:iterate>
                                  <p:childTnLst>
                                    <p:set>
                                      <p:cBhvr>
                                        <p:cTn id="26" fill="hold"/>
                                        <p:tgtEl>
                                          <p:spTgt spid="4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iterate>
                                    <p:tmAbs val="0"/>
                                  </p:iterate>
                                  <p:childTnLst>
                                    <p:set>
                                      <p:cBhvr>
                                        <p:cTn id="30" fill="hold"/>
                                        <p:tgtEl>
                                          <p:spTgt spid="4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iterate>
                                    <p:tmAbs val="0"/>
                                  </p:iterate>
                                  <p:childTnLst>
                                    <p:set>
                                      <p:cBhvr>
                                        <p:cTn id="34" fill="hold"/>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advAuto="0"/>
      <p:bldP spid="39" grpId="0" animBg="1" advAuto="0"/>
      <p:bldP spid="40" grpId="0" animBg="1" advAuto="0"/>
      <p:bldP spid="41" grpId="0" animBg="1" advAuto="0"/>
      <p:bldP spid="42" grpId="0" animBg="1" advAuto="0"/>
      <p:bldP spid="43" grpId="0" animBg="1" advAuto="0"/>
      <p:bldP spid="44" grpId="0" animBg="1" advAuto="0"/>
      <p:bldP spid="45" grpId="0" animBg="1" advAuto="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pierung 2">
            <a:extLst>
              <a:ext uri="{FF2B5EF4-FFF2-40B4-BE49-F238E27FC236}">
                <a16:creationId xmlns:a16="http://schemas.microsoft.com/office/drawing/2014/main" id="{21732E69-C43A-1F4A-9A92-BEF6D143331D}"/>
              </a:ext>
            </a:extLst>
          </p:cNvPr>
          <p:cNvGrpSpPr/>
          <p:nvPr/>
        </p:nvGrpSpPr>
        <p:grpSpPr>
          <a:xfrm>
            <a:off x="-400907" y="4346537"/>
            <a:ext cx="9217024" cy="2376264"/>
            <a:chOff x="1187624" y="1628800"/>
            <a:chExt cx="6984776" cy="2520280"/>
          </a:xfrm>
        </p:grpSpPr>
        <p:sp>
          <p:nvSpPr>
            <p:cNvPr id="5" name="Rechteck 4">
              <a:extLst>
                <a:ext uri="{FF2B5EF4-FFF2-40B4-BE49-F238E27FC236}">
                  <a16:creationId xmlns:a16="http://schemas.microsoft.com/office/drawing/2014/main" id="{1EC9CB0B-96E7-684E-9045-158A59691209}"/>
                </a:ext>
              </a:extLst>
            </p:cNvPr>
            <p:cNvSpPr/>
            <p:nvPr/>
          </p:nvSpPr>
          <p:spPr bwMode="auto">
            <a:xfrm>
              <a:off x="1187624" y="1628800"/>
              <a:ext cx="6984776" cy="2520280"/>
            </a:xfrm>
            <a:prstGeom prst="rect">
              <a:avLst/>
            </a:prstGeom>
            <a:solidFill>
              <a:srgbClr val="327A86">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a:solidFill>
                  <a:schemeClr val="accent2"/>
                </a:solidFill>
                <a:latin typeface="Calibri" panose="020F0502020204030204" pitchFamily="34" charset="0"/>
              </a:endParaRPr>
            </a:p>
          </p:txBody>
        </p:sp>
        <p:sp>
          <p:nvSpPr>
            <p:cNvPr id="6" name="Rechteck 5">
              <a:extLst>
                <a:ext uri="{FF2B5EF4-FFF2-40B4-BE49-F238E27FC236}">
                  <a16:creationId xmlns:a16="http://schemas.microsoft.com/office/drawing/2014/main" id="{46CB0F1E-E297-4B46-8993-1547429416CA}"/>
                </a:ext>
              </a:extLst>
            </p:cNvPr>
            <p:cNvSpPr/>
            <p:nvPr/>
          </p:nvSpPr>
          <p:spPr bwMode="auto">
            <a:xfrm>
              <a:off x="1775129" y="1772816"/>
              <a:ext cx="6116959" cy="1789122"/>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a:latin typeface="Calibri" panose="020F0502020204030204" pitchFamily="34" charset="0"/>
              </a:endParaRPr>
            </a:p>
            <a:p>
              <a:endParaRPr lang="de-DE" sz="2000">
                <a:latin typeface="Calibri"/>
                <a:cs typeface="Calibri"/>
              </a:endParaRPr>
            </a:p>
          </p:txBody>
        </p:sp>
      </p:grpSp>
      <p:sp>
        <p:nvSpPr>
          <p:cNvPr id="8" name="Text Box 5">
            <a:extLst>
              <a:ext uri="{FF2B5EF4-FFF2-40B4-BE49-F238E27FC236}">
                <a16:creationId xmlns:a16="http://schemas.microsoft.com/office/drawing/2014/main" id="{03F913FD-3764-8A4C-86CC-AEB3E613B96A}"/>
              </a:ext>
            </a:extLst>
          </p:cNvPr>
          <p:cNvSpPr txBox="1">
            <a:spLocks noChangeArrowheads="1"/>
          </p:cNvSpPr>
          <p:nvPr/>
        </p:nvSpPr>
        <p:spPr bwMode="auto">
          <a:xfrm>
            <a:off x="-400907" y="3331512"/>
            <a:ext cx="9217024" cy="864096"/>
          </a:xfrm>
          <a:prstGeom prst="rect">
            <a:avLst/>
          </a:prstGeom>
          <a:solidFill>
            <a:schemeClr val="accent2">
              <a:lumMod val="75000"/>
              <a:alpha val="25098"/>
            </a:schemeClr>
          </a:solidFill>
          <a:ln>
            <a:noFill/>
          </a:ln>
          <a:effectLst/>
          <a:extLst>
            <a:ext uri="{91240B29-F687-4f45-9708-019B960494DF}">
              <a14:hiddenLine xmlns="" xmlns:a14="http://schemas.microsoft.com/office/drawing/2010/main" w="9525">
                <a:solidFill>
                  <a:srgbClr val="000000"/>
                </a:solidFill>
                <a:miter lim="800000"/>
                <a:headEnd/>
                <a:tailEnd/>
              </a14:hiddenLine>
            </a:ext>
          </a:extLst>
        </p:spPr>
        <p:txBody>
          <a:bodyPr wrap="square" lIns="54000" rIns="54000">
            <a:spAutoFit/>
          </a:bodyPr>
          <a:lstStyle>
            <a:lvl1pPr>
              <a:defRPr sz="2000">
                <a:solidFill>
                  <a:schemeClr val="tx1"/>
                </a:solidFill>
                <a:latin typeface="Tahoma" charset="0"/>
                <a:ea typeface="ＭＳ Ｐゴシック" charset="0"/>
                <a:cs typeface="ＭＳ Ｐゴシック" charset="0"/>
              </a:defRPr>
            </a:lvl1pPr>
            <a:lvl2pPr marL="742950" indent="-285750">
              <a:defRPr sz="2000">
                <a:solidFill>
                  <a:schemeClr val="tx1"/>
                </a:solidFill>
                <a:latin typeface="Tahoma" charset="0"/>
                <a:ea typeface="ＭＳ Ｐゴシック" charset="0"/>
              </a:defRPr>
            </a:lvl2pPr>
            <a:lvl3pPr marL="1143000" indent="-228600">
              <a:defRPr sz="2000">
                <a:solidFill>
                  <a:schemeClr val="tx1"/>
                </a:solidFill>
                <a:latin typeface="Tahoma" charset="0"/>
                <a:ea typeface="ＭＳ Ｐゴシック" charset="0"/>
              </a:defRPr>
            </a:lvl3pPr>
            <a:lvl4pPr marL="1600200" indent="-228600">
              <a:defRPr sz="2000">
                <a:solidFill>
                  <a:schemeClr val="tx1"/>
                </a:solidFill>
                <a:latin typeface="Tahoma" charset="0"/>
                <a:ea typeface="ＭＳ Ｐゴシック" charset="0"/>
              </a:defRPr>
            </a:lvl4pPr>
            <a:lvl5pPr marL="2057400" indent="-228600">
              <a:defRPr sz="2000">
                <a:solidFill>
                  <a:schemeClr val="tx1"/>
                </a:solidFill>
                <a:latin typeface="Tahoma" charset="0"/>
                <a:ea typeface="ＭＳ Ｐゴシック" charset="0"/>
              </a:defRPr>
            </a:lvl5pPr>
            <a:lvl6pPr marL="2514600" indent="-228600" eaLnBrk="0" fontAlgn="base" hangingPunct="0">
              <a:spcBef>
                <a:spcPct val="50000"/>
              </a:spcBef>
              <a:spcAft>
                <a:spcPct val="0"/>
              </a:spcAft>
              <a:defRPr sz="2000">
                <a:solidFill>
                  <a:schemeClr val="tx1"/>
                </a:solidFill>
                <a:latin typeface="Tahoma" charset="0"/>
                <a:ea typeface="ＭＳ Ｐゴシック" charset="0"/>
              </a:defRPr>
            </a:lvl6pPr>
            <a:lvl7pPr marL="2971800" indent="-228600" eaLnBrk="0" fontAlgn="base" hangingPunct="0">
              <a:spcBef>
                <a:spcPct val="50000"/>
              </a:spcBef>
              <a:spcAft>
                <a:spcPct val="0"/>
              </a:spcAft>
              <a:defRPr sz="2000">
                <a:solidFill>
                  <a:schemeClr val="tx1"/>
                </a:solidFill>
                <a:latin typeface="Tahoma" charset="0"/>
                <a:ea typeface="ＭＳ Ｐゴシック" charset="0"/>
              </a:defRPr>
            </a:lvl7pPr>
            <a:lvl8pPr marL="3429000" indent="-228600" eaLnBrk="0" fontAlgn="base" hangingPunct="0">
              <a:spcBef>
                <a:spcPct val="50000"/>
              </a:spcBef>
              <a:spcAft>
                <a:spcPct val="0"/>
              </a:spcAft>
              <a:defRPr sz="2000">
                <a:solidFill>
                  <a:schemeClr val="tx1"/>
                </a:solidFill>
                <a:latin typeface="Tahoma" charset="0"/>
                <a:ea typeface="ＭＳ Ｐゴシック" charset="0"/>
              </a:defRPr>
            </a:lvl8pPr>
            <a:lvl9pPr marL="3886200" indent="-228600" eaLnBrk="0" fontAlgn="base" hangingPunct="0">
              <a:spcBef>
                <a:spcPct val="50000"/>
              </a:spcBef>
              <a:spcAft>
                <a:spcPct val="0"/>
              </a:spcAft>
              <a:defRPr sz="2000">
                <a:solidFill>
                  <a:schemeClr val="tx1"/>
                </a:solidFill>
                <a:latin typeface="Tahoma" charset="0"/>
                <a:ea typeface="ＭＳ Ｐゴシック" charset="0"/>
              </a:defRPr>
            </a:lvl9pPr>
          </a:lstStyle>
          <a:p>
            <a:pPr eaLnBrk="1" hangingPunct="1">
              <a:lnSpc>
                <a:spcPct val="110000"/>
              </a:lnSpc>
              <a:spcBef>
                <a:spcPct val="0"/>
              </a:spcBef>
              <a:buFontTx/>
              <a:buNone/>
            </a:pPr>
            <a:endParaRPr lang="de-DE" sz="1900" dirty="0">
              <a:solidFill>
                <a:srgbClr val="000000"/>
              </a:solidFill>
              <a:latin typeface="Calibri"/>
            </a:endParaRPr>
          </a:p>
        </p:txBody>
      </p:sp>
      <p:sp>
        <p:nvSpPr>
          <p:cNvPr id="2" name="Inhaltsplatzhalter 1">
            <a:extLst>
              <a:ext uri="{FF2B5EF4-FFF2-40B4-BE49-F238E27FC236}">
                <a16:creationId xmlns:a16="http://schemas.microsoft.com/office/drawing/2014/main" id="{7548C3D1-AEF5-8840-8E8B-F21C277F59B7}"/>
              </a:ext>
            </a:extLst>
          </p:cNvPr>
          <p:cNvSpPr>
            <a:spLocks noGrp="1"/>
          </p:cNvSpPr>
          <p:nvPr>
            <p:ph idx="1"/>
          </p:nvPr>
        </p:nvSpPr>
        <p:spPr/>
        <p:txBody>
          <a:bodyPr/>
          <a:lstStyle/>
          <a:p>
            <a:pPr marL="0" indent="0">
              <a:buNone/>
            </a:pPr>
            <a:endParaRPr lang="de-DE" i="1" dirty="0"/>
          </a:p>
          <a:p>
            <a:pPr marL="0" indent="0">
              <a:buNone/>
            </a:pPr>
            <a:endParaRPr lang="de-DE" i="1" dirty="0"/>
          </a:p>
          <a:p>
            <a:pPr marL="0" indent="0">
              <a:buNone/>
            </a:pPr>
            <a:endParaRPr lang="de-DE" i="1" dirty="0"/>
          </a:p>
          <a:p>
            <a:pPr marL="0" indent="0">
              <a:buNone/>
            </a:pPr>
            <a:endParaRPr lang="de-DE" i="1" dirty="0"/>
          </a:p>
          <a:p>
            <a:pPr marL="0" indent="0">
              <a:buNone/>
            </a:pPr>
            <a:endParaRPr lang="de-DE" i="1" dirty="0"/>
          </a:p>
          <a:p>
            <a:pPr marL="0" indent="0" algn="just">
              <a:buNone/>
            </a:pPr>
            <a:r>
              <a:rPr lang="de-DE" i="1" dirty="0"/>
              <a:t>Eliane hat 22 €. Sie möchte auf jeden Fall die Taucherbrille und die Sandförmchen haben. Was kann sie noch kaufen?</a:t>
            </a:r>
          </a:p>
          <a:p>
            <a:pPr marL="0" indent="0">
              <a:buNone/>
            </a:pPr>
            <a:endParaRPr lang="de-DE" dirty="0"/>
          </a:p>
          <a:p>
            <a:pPr marL="0" indent="0">
              <a:buNone/>
            </a:pPr>
            <a:r>
              <a:rPr lang="de-DE" b="1" dirty="0"/>
              <a:t>Gruppenarbeit:</a:t>
            </a:r>
          </a:p>
          <a:p>
            <a:pPr marL="457200" indent="-457200">
              <a:buFont typeface="+mj-lt"/>
              <a:buAutoNum type="arabicPeriod"/>
            </a:pPr>
            <a:r>
              <a:rPr lang="de-DE" dirty="0"/>
              <a:t>Bearbeiten Sie die Sachaufgabe und stellen Sie den Lösungsweg mit Hilfe des Modellierungskreislaufes dar.</a:t>
            </a:r>
          </a:p>
          <a:p>
            <a:pPr marL="457200" indent="-457200">
              <a:buFont typeface="+mj-lt"/>
              <a:buAutoNum type="arabicPeriod"/>
            </a:pPr>
            <a:r>
              <a:rPr lang="de-DE" dirty="0"/>
              <a:t>Halten Sie Ihre Überlegungen auf einem Plakat fest und stellen Sie dieses anschließend im Plenum vor.</a:t>
            </a:r>
          </a:p>
          <a:p>
            <a:pPr marL="457200" indent="-457200">
              <a:buFont typeface="+mj-lt"/>
              <a:buAutoNum type="arabicPeriod"/>
            </a:pPr>
            <a:endParaRPr lang="de-DE" dirty="0"/>
          </a:p>
          <a:p>
            <a:pPr marL="457200" indent="-457200">
              <a:buFont typeface="+mj-lt"/>
              <a:buAutoNum type="arabicPeriod"/>
            </a:pPr>
            <a:endParaRPr lang="de-DE" dirty="0"/>
          </a:p>
          <a:p>
            <a:pPr marL="457200" indent="-457200">
              <a:buFont typeface="+mj-lt"/>
              <a:buAutoNum type="arabicPeriod"/>
            </a:pPr>
            <a:endParaRPr lang="de-DE" dirty="0"/>
          </a:p>
          <a:p>
            <a:pPr marL="0" indent="0">
              <a:buNone/>
            </a:pPr>
            <a:endParaRPr lang="de-DE" dirty="0"/>
          </a:p>
        </p:txBody>
      </p:sp>
      <p:sp>
        <p:nvSpPr>
          <p:cNvPr id="3" name="Titel 2">
            <a:extLst>
              <a:ext uri="{FF2B5EF4-FFF2-40B4-BE49-F238E27FC236}">
                <a16:creationId xmlns:a16="http://schemas.microsoft.com/office/drawing/2014/main" id="{0EF29D7C-4F7D-F741-997D-F264D3C97846}"/>
              </a:ext>
            </a:extLst>
          </p:cNvPr>
          <p:cNvSpPr>
            <a:spLocks noGrp="1"/>
          </p:cNvSpPr>
          <p:nvPr>
            <p:ph type="title"/>
          </p:nvPr>
        </p:nvSpPr>
        <p:spPr/>
        <p:txBody>
          <a:bodyPr/>
          <a:lstStyle/>
          <a:p>
            <a:r>
              <a:rPr lang="de-DE" dirty="0"/>
              <a:t>Modellbildungsprozess – Praxisphase </a:t>
            </a:r>
          </a:p>
        </p:txBody>
      </p:sp>
      <p:pic>
        <p:nvPicPr>
          <p:cNvPr id="9" name="Grafik 8">
            <a:extLst>
              <a:ext uri="{FF2B5EF4-FFF2-40B4-BE49-F238E27FC236}">
                <a16:creationId xmlns:a16="http://schemas.microsoft.com/office/drawing/2014/main" id="{8F3E1E78-5446-D344-A2CB-3349CCC13C5D}"/>
              </a:ext>
            </a:extLst>
          </p:cNvPr>
          <p:cNvPicPr/>
          <p:nvPr/>
        </p:nvPicPr>
        <p:blipFill>
          <a:blip r:embed="rId3">
            <a:extLst>
              <a:ext uri="{28A0092B-C50C-407E-A947-70E740481C1C}">
                <a14:useLocalDpi xmlns:a14="http://schemas.microsoft.com/office/drawing/2010/main" val="0"/>
              </a:ext>
            </a:extLst>
          </a:blip>
          <a:stretch>
            <a:fillRect/>
          </a:stretch>
        </p:blipFill>
        <p:spPr bwMode="auto">
          <a:xfrm rot="431455">
            <a:off x="5633677" y="976936"/>
            <a:ext cx="2812866" cy="2183079"/>
          </a:xfrm>
          <a:prstGeom prst="rect">
            <a:avLst/>
          </a:prstGeom>
          <a:noFill/>
          <a:ln>
            <a:noFill/>
          </a:ln>
          <a:effectLst>
            <a:outerShdw blurRad="50800" dist="50800" dir="5400000" sx="103000" sy="103000" algn="ctr" rotWithShape="0">
              <a:srgbClr val="000000">
                <a:alpha val="36000"/>
              </a:srgbClr>
            </a:outerShdw>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3403449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7" end="7"/>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8" end="8"/>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normAutofit/>
          </a:bodyPr>
          <a:lstStyle/>
          <a:p>
            <a:r>
              <a:rPr lang="de-DE" dirty="0"/>
              <a:t>Modellbildungsprozess – Praxisphase </a:t>
            </a:r>
          </a:p>
        </p:txBody>
      </p:sp>
      <p:sp>
        <p:nvSpPr>
          <p:cNvPr id="6" name="Linie"/>
          <p:cNvSpPr/>
          <p:nvPr/>
        </p:nvSpPr>
        <p:spPr>
          <a:xfrm flipV="1">
            <a:off x="4556948" y="1463916"/>
            <a:ext cx="1" cy="4723071"/>
          </a:xfrm>
          <a:prstGeom prst="line">
            <a:avLst/>
          </a:prstGeom>
          <a:ln w="12700">
            <a:solidFill>
              <a:srgbClr val="000000"/>
            </a:solidFill>
            <a:miter lim="400000"/>
          </a:ln>
        </p:spPr>
        <p:txBody>
          <a:bodyPr lIns="0" tIns="0" rIns="0" bIns="0"/>
          <a:lstStyle/>
          <a:p>
            <a:endParaRPr/>
          </a:p>
        </p:txBody>
      </p:sp>
      <p:sp>
        <p:nvSpPr>
          <p:cNvPr id="7" name="Mathematik"/>
          <p:cNvSpPr txBox="1"/>
          <p:nvPr/>
        </p:nvSpPr>
        <p:spPr>
          <a:xfrm>
            <a:off x="683568" y="3341604"/>
            <a:ext cx="1503297" cy="44114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p>
            <a:r>
              <a:rPr sz="2200">
                <a:latin typeface="Calibri" charset="0"/>
                <a:ea typeface="Calibri" charset="0"/>
                <a:cs typeface="Calibri" charset="0"/>
              </a:rPr>
              <a:t>Mathematik</a:t>
            </a:r>
          </a:p>
        </p:txBody>
      </p:sp>
      <p:sp>
        <p:nvSpPr>
          <p:cNvPr id="8" name="Welt"/>
          <p:cNvSpPr txBox="1"/>
          <p:nvPr/>
        </p:nvSpPr>
        <p:spPr>
          <a:xfrm>
            <a:off x="683568" y="3845660"/>
            <a:ext cx="643894" cy="44114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p>
            <a:r>
              <a:rPr sz="2200">
                <a:latin typeface="Calibri" charset="0"/>
                <a:ea typeface="Calibri" charset="0"/>
                <a:cs typeface="Calibri" charset="0"/>
              </a:rPr>
              <a:t>Welt</a:t>
            </a:r>
          </a:p>
        </p:txBody>
      </p:sp>
      <p:sp>
        <p:nvSpPr>
          <p:cNvPr id="9" name="Linie"/>
          <p:cNvSpPr/>
          <p:nvPr/>
        </p:nvSpPr>
        <p:spPr>
          <a:xfrm>
            <a:off x="755576" y="3789040"/>
            <a:ext cx="7474505" cy="1"/>
          </a:xfrm>
          <a:prstGeom prst="line">
            <a:avLst/>
          </a:prstGeom>
          <a:ln w="12700">
            <a:solidFill>
              <a:srgbClr val="000000"/>
            </a:solidFill>
            <a:miter lim="400000"/>
          </a:ln>
        </p:spPr>
        <p:txBody>
          <a:bodyPr lIns="0" tIns="0" rIns="0" bIns="0"/>
          <a:lstStyle/>
          <a:p>
            <a:endParaRPr/>
          </a:p>
        </p:txBody>
      </p:sp>
      <p:sp>
        <p:nvSpPr>
          <p:cNvPr id="10" name="Problem"/>
          <p:cNvSpPr txBox="1"/>
          <p:nvPr/>
        </p:nvSpPr>
        <p:spPr>
          <a:xfrm>
            <a:off x="3347864" y="5861884"/>
            <a:ext cx="1069524" cy="44114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p>
            <a:r>
              <a:rPr sz="2200" dirty="0">
                <a:latin typeface="Calibri" charset="0"/>
                <a:ea typeface="Calibri" charset="0"/>
                <a:cs typeface="Calibri" charset="0"/>
              </a:rPr>
              <a:t>Problem</a:t>
            </a:r>
          </a:p>
        </p:txBody>
      </p:sp>
      <p:sp>
        <p:nvSpPr>
          <p:cNvPr id="11" name="Lösung"/>
          <p:cNvSpPr txBox="1"/>
          <p:nvPr/>
        </p:nvSpPr>
        <p:spPr>
          <a:xfrm>
            <a:off x="4722150" y="5831933"/>
            <a:ext cx="908903" cy="44114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p>
            <a:r>
              <a:rPr sz="2200" dirty="0" err="1">
                <a:latin typeface="Calibri" charset="0"/>
                <a:ea typeface="Calibri" charset="0"/>
                <a:cs typeface="Calibri" charset="0"/>
              </a:rPr>
              <a:t>Lösung</a:t>
            </a:r>
            <a:endParaRPr sz="2200" dirty="0">
              <a:latin typeface="Calibri" charset="0"/>
              <a:ea typeface="Calibri" charset="0"/>
              <a:cs typeface="Calibri" charset="0"/>
            </a:endParaRPr>
          </a:p>
        </p:txBody>
      </p:sp>
      <p:sp>
        <p:nvSpPr>
          <p:cNvPr id="21" name="Kreis"/>
          <p:cNvSpPr/>
          <p:nvPr/>
        </p:nvSpPr>
        <p:spPr>
          <a:xfrm>
            <a:off x="2816872" y="5011525"/>
            <a:ext cx="258557" cy="249784"/>
          </a:xfrm>
          <a:prstGeom prst="ellipse">
            <a:avLst/>
          </a:prstGeom>
          <a:blipFill>
            <a:blip r:embed="rId3"/>
          </a:blipFill>
          <a:ln w="12700">
            <a:miter lim="400000"/>
          </a:ln>
          <a:effectLst>
            <a:outerShdw blurRad="38100" dist="25400" dir="5400000" rotWithShape="0">
              <a:srgbClr val="000000">
                <a:alpha val="50000"/>
              </a:srgbClr>
            </a:outerShdw>
          </a:effectLst>
        </p:spPr>
        <p:txBody>
          <a:bodyPr lIns="50800" tIns="50800" rIns="50800" bIns="50800" anchor="ctr"/>
          <a:lstStyle/>
          <a:p>
            <a:endParaRPr/>
          </a:p>
        </p:txBody>
      </p:sp>
      <p:sp>
        <p:nvSpPr>
          <p:cNvPr id="22" name="Situation"/>
          <p:cNvSpPr txBox="1"/>
          <p:nvPr/>
        </p:nvSpPr>
        <p:spPr>
          <a:xfrm>
            <a:off x="1426975" y="5014567"/>
            <a:ext cx="1125949" cy="44114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a:solidFill>
                  <a:srgbClr val="208291"/>
                </a:solidFill>
              </a:defRPr>
            </a:lvl1pPr>
          </a:lstStyle>
          <a:p>
            <a:r>
              <a:rPr sz="2200">
                <a:latin typeface="Calibri" charset="0"/>
                <a:ea typeface="Calibri" charset="0"/>
                <a:cs typeface="Calibri" charset="0"/>
              </a:rPr>
              <a:t>Situation</a:t>
            </a:r>
          </a:p>
        </p:txBody>
      </p:sp>
      <p:sp>
        <p:nvSpPr>
          <p:cNvPr id="24" name="Kreis"/>
          <p:cNvSpPr/>
          <p:nvPr/>
        </p:nvSpPr>
        <p:spPr>
          <a:xfrm>
            <a:off x="2816872" y="2388604"/>
            <a:ext cx="258557" cy="249784"/>
          </a:xfrm>
          <a:prstGeom prst="ellipse">
            <a:avLst/>
          </a:prstGeom>
          <a:blipFill>
            <a:blip r:embed="rId3"/>
          </a:blipFill>
          <a:ln w="12700">
            <a:miter lim="400000"/>
          </a:ln>
          <a:effectLst>
            <a:outerShdw blurRad="38100" dist="25400" dir="5400000" rotWithShape="0">
              <a:srgbClr val="000000">
                <a:alpha val="50000"/>
              </a:srgbClr>
            </a:outerShdw>
          </a:effectLst>
        </p:spPr>
        <p:txBody>
          <a:bodyPr lIns="50800" tIns="50800" rIns="50800" bIns="50800" anchor="ctr"/>
          <a:lstStyle/>
          <a:p>
            <a:endParaRPr/>
          </a:p>
        </p:txBody>
      </p:sp>
      <p:sp>
        <p:nvSpPr>
          <p:cNvPr id="25" name="Modell"/>
          <p:cNvSpPr txBox="1"/>
          <p:nvPr/>
        </p:nvSpPr>
        <p:spPr>
          <a:xfrm>
            <a:off x="1815963" y="2075659"/>
            <a:ext cx="908903" cy="44114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a:solidFill>
                  <a:srgbClr val="208291"/>
                </a:solidFill>
              </a:defRPr>
            </a:lvl1pPr>
          </a:lstStyle>
          <a:p>
            <a:r>
              <a:rPr sz="2200" dirty="0">
                <a:latin typeface="Calibri" charset="0"/>
                <a:ea typeface="Calibri" charset="0"/>
                <a:cs typeface="Calibri" charset="0"/>
              </a:rPr>
              <a:t>Modell</a:t>
            </a:r>
          </a:p>
        </p:txBody>
      </p:sp>
      <p:sp>
        <p:nvSpPr>
          <p:cNvPr id="26" name="Verbindungslinie"/>
          <p:cNvSpPr/>
          <p:nvPr/>
        </p:nvSpPr>
        <p:spPr>
          <a:xfrm>
            <a:off x="2430141" y="2658923"/>
            <a:ext cx="398003" cy="2324448"/>
          </a:xfrm>
          <a:custGeom>
            <a:avLst/>
            <a:gdLst/>
            <a:ahLst/>
            <a:cxnLst>
              <a:cxn ang="0">
                <a:pos x="wd2" y="hd2"/>
              </a:cxn>
              <a:cxn ang="5400000">
                <a:pos x="wd2" y="hd2"/>
              </a:cxn>
              <a:cxn ang="10800000">
                <a:pos x="wd2" y="hd2"/>
              </a:cxn>
              <a:cxn ang="16200000">
                <a:pos x="wd2" y="hd2"/>
              </a:cxn>
            </a:cxnLst>
            <a:rect l="0" t="0" r="r" b="b"/>
            <a:pathLst>
              <a:path w="16211" h="21600" extrusionOk="0">
                <a:moveTo>
                  <a:pt x="14594" y="21600"/>
                </a:moveTo>
                <a:cubicBezTo>
                  <a:pt x="-5389" y="14269"/>
                  <a:pt x="-4850" y="7069"/>
                  <a:pt x="16211" y="0"/>
                </a:cubicBezTo>
              </a:path>
            </a:pathLst>
          </a:custGeom>
          <a:ln w="38100">
            <a:solidFill>
              <a:srgbClr val="208291"/>
            </a:solidFill>
            <a:miter lim="400000"/>
            <a:tailEnd type="triangle"/>
          </a:ln>
        </p:spPr>
        <p:txBody>
          <a:bodyPr/>
          <a:lstStyle/>
          <a:p>
            <a:endParaRPr/>
          </a:p>
        </p:txBody>
      </p:sp>
      <p:sp>
        <p:nvSpPr>
          <p:cNvPr id="27" name="mathematisieren"/>
          <p:cNvSpPr txBox="1"/>
          <p:nvPr/>
        </p:nvSpPr>
        <p:spPr>
          <a:xfrm>
            <a:off x="2064850" y="3933981"/>
            <a:ext cx="1880323" cy="410369"/>
          </a:xfrm>
          <a:prstGeom prst="rect">
            <a:avLst/>
          </a:prstGeom>
          <a:solidFill>
            <a:srgbClr val="FFFFFF"/>
          </a:solidFill>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2000" i="1"/>
            </a:lvl1pPr>
          </a:lstStyle>
          <a:p>
            <a:r>
              <a:rPr>
                <a:latin typeface="Calibri" charset="0"/>
                <a:ea typeface="Calibri" charset="0"/>
                <a:cs typeface="Calibri" charset="0"/>
              </a:rPr>
              <a:t>mathematisieren</a:t>
            </a:r>
          </a:p>
        </p:txBody>
      </p:sp>
      <p:sp>
        <p:nvSpPr>
          <p:cNvPr id="28" name="Kreis"/>
          <p:cNvSpPr/>
          <p:nvPr/>
        </p:nvSpPr>
        <p:spPr>
          <a:xfrm>
            <a:off x="6038467" y="2388604"/>
            <a:ext cx="258557" cy="249784"/>
          </a:xfrm>
          <a:prstGeom prst="ellipse">
            <a:avLst/>
          </a:prstGeom>
          <a:blipFill>
            <a:blip r:embed="rId3"/>
          </a:blipFill>
          <a:ln w="12700">
            <a:miter lim="400000"/>
          </a:ln>
          <a:effectLst>
            <a:outerShdw blurRad="38100" dist="25400" dir="5400000" rotWithShape="0">
              <a:srgbClr val="000000">
                <a:alpha val="50000"/>
              </a:srgbClr>
            </a:outerShdw>
          </a:effectLst>
        </p:spPr>
        <p:txBody>
          <a:bodyPr lIns="50800" tIns="50800" rIns="50800" bIns="50800" anchor="ctr"/>
          <a:lstStyle/>
          <a:p>
            <a:endParaRPr/>
          </a:p>
        </p:txBody>
      </p:sp>
      <p:sp>
        <p:nvSpPr>
          <p:cNvPr id="29" name="Konsequenzen"/>
          <p:cNvSpPr txBox="1"/>
          <p:nvPr/>
        </p:nvSpPr>
        <p:spPr>
          <a:xfrm>
            <a:off x="6282399" y="2036172"/>
            <a:ext cx="1769652" cy="44114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a:solidFill>
                  <a:srgbClr val="208291"/>
                </a:solidFill>
              </a:defRPr>
            </a:lvl1pPr>
          </a:lstStyle>
          <a:p>
            <a:r>
              <a:rPr sz="2200">
                <a:latin typeface="Calibri" charset="0"/>
                <a:ea typeface="Calibri" charset="0"/>
                <a:cs typeface="Calibri" charset="0"/>
              </a:rPr>
              <a:t>Konsequenzen</a:t>
            </a:r>
          </a:p>
        </p:txBody>
      </p:sp>
      <p:sp>
        <p:nvSpPr>
          <p:cNvPr id="30" name="Verbindungslinie"/>
          <p:cNvSpPr/>
          <p:nvPr/>
        </p:nvSpPr>
        <p:spPr>
          <a:xfrm>
            <a:off x="3045985" y="1815588"/>
            <a:ext cx="3022100" cy="529209"/>
          </a:xfrm>
          <a:custGeom>
            <a:avLst/>
            <a:gdLst/>
            <a:ahLst/>
            <a:cxnLst>
              <a:cxn ang="0">
                <a:pos x="wd2" y="hd2"/>
              </a:cxn>
              <a:cxn ang="5400000">
                <a:pos x="wd2" y="hd2"/>
              </a:cxn>
              <a:cxn ang="10800000">
                <a:pos x="wd2" y="hd2"/>
              </a:cxn>
              <a:cxn ang="16200000">
                <a:pos x="wd2" y="hd2"/>
              </a:cxn>
            </a:cxnLst>
            <a:rect l="0" t="0" r="r" b="b"/>
            <a:pathLst>
              <a:path w="21600" h="16202" extrusionOk="0">
                <a:moveTo>
                  <a:pt x="0" y="16202"/>
                </a:moveTo>
                <a:cubicBezTo>
                  <a:pt x="7198" y="-5155"/>
                  <a:pt x="14398" y="-5398"/>
                  <a:pt x="21600" y="15472"/>
                </a:cubicBezTo>
              </a:path>
            </a:pathLst>
          </a:custGeom>
          <a:ln w="38100">
            <a:solidFill>
              <a:srgbClr val="208291"/>
            </a:solidFill>
            <a:miter lim="400000"/>
            <a:tailEnd type="triangle"/>
          </a:ln>
        </p:spPr>
        <p:txBody>
          <a:bodyPr/>
          <a:lstStyle/>
          <a:p>
            <a:endParaRPr/>
          </a:p>
        </p:txBody>
      </p:sp>
      <p:sp>
        <p:nvSpPr>
          <p:cNvPr id="31" name="verarbeiten"/>
          <p:cNvSpPr txBox="1"/>
          <p:nvPr/>
        </p:nvSpPr>
        <p:spPr>
          <a:xfrm>
            <a:off x="3859088" y="2051561"/>
            <a:ext cx="1295868" cy="410369"/>
          </a:xfrm>
          <a:prstGeom prst="rect">
            <a:avLst/>
          </a:prstGeom>
          <a:solidFill>
            <a:srgbClr val="FFFFFF"/>
          </a:solidFill>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2000" i="1"/>
            </a:lvl1pPr>
          </a:lstStyle>
          <a:p>
            <a:r>
              <a:rPr>
                <a:latin typeface="Calibri" charset="0"/>
                <a:ea typeface="Calibri" charset="0"/>
                <a:cs typeface="Calibri" charset="0"/>
              </a:rPr>
              <a:t>verarbeiten</a:t>
            </a:r>
          </a:p>
        </p:txBody>
      </p:sp>
      <p:sp>
        <p:nvSpPr>
          <p:cNvPr id="32" name="Ergebnisse"/>
          <p:cNvSpPr txBox="1"/>
          <p:nvPr/>
        </p:nvSpPr>
        <p:spPr>
          <a:xfrm>
            <a:off x="6285752" y="5000878"/>
            <a:ext cx="1327799" cy="44114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a:solidFill>
                  <a:srgbClr val="208291"/>
                </a:solidFill>
              </a:defRPr>
            </a:lvl1pPr>
          </a:lstStyle>
          <a:p>
            <a:r>
              <a:rPr sz="2200">
                <a:latin typeface="Calibri" charset="0"/>
                <a:ea typeface="Calibri" charset="0"/>
                <a:cs typeface="Calibri" charset="0"/>
              </a:rPr>
              <a:t>Ergebnisse</a:t>
            </a:r>
          </a:p>
        </p:txBody>
      </p:sp>
      <p:sp>
        <p:nvSpPr>
          <p:cNvPr id="33" name="Kreis"/>
          <p:cNvSpPr/>
          <p:nvPr/>
        </p:nvSpPr>
        <p:spPr>
          <a:xfrm>
            <a:off x="6038467" y="5011525"/>
            <a:ext cx="258557" cy="249784"/>
          </a:xfrm>
          <a:prstGeom prst="ellipse">
            <a:avLst/>
          </a:prstGeom>
          <a:blipFill>
            <a:blip r:embed="rId3"/>
          </a:blipFill>
          <a:ln w="12700">
            <a:miter lim="400000"/>
          </a:ln>
          <a:effectLst>
            <a:outerShdw blurRad="38100" dist="25400" dir="5400000" rotWithShape="0">
              <a:srgbClr val="000000">
                <a:alpha val="50000"/>
              </a:srgbClr>
            </a:outerShdw>
          </a:effectLst>
        </p:spPr>
        <p:txBody>
          <a:bodyPr lIns="50800" tIns="50800" rIns="50800" bIns="50800" anchor="ctr"/>
          <a:lstStyle/>
          <a:p>
            <a:endParaRPr/>
          </a:p>
        </p:txBody>
      </p:sp>
      <p:sp>
        <p:nvSpPr>
          <p:cNvPr id="34" name="Verbindungslinie"/>
          <p:cNvSpPr/>
          <p:nvPr/>
        </p:nvSpPr>
        <p:spPr>
          <a:xfrm>
            <a:off x="6318528" y="2655972"/>
            <a:ext cx="405141" cy="2320323"/>
          </a:xfrm>
          <a:custGeom>
            <a:avLst/>
            <a:gdLst/>
            <a:ahLst/>
            <a:cxnLst>
              <a:cxn ang="0">
                <a:pos x="wd2" y="hd2"/>
              </a:cxn>
              <a:cxn ang="5400000">
                <a:pos x="wd2" y="hd2"/>
              </a:cxn>
              <a:cxn ang="10800000">
                <a:pos x="wd2" y="hd2"/>
              </a:cxn>
              <a:cxn ang="16200000">
                <a:pos x="wd2" y="hd2"/>
              </a:cxn>
            </a:cxnLst>
            <a:rect l="0" t="0" r="r" b="b"/>
            <a:pathLst>
              <a:path w="16201" h="21600" extrusionOk="0">
                <a:moveTo>
                  <a:pt x="0" y="0"/>
                </a:moveTo>
                <a:cubicBezTo>
                  <a:pt x="21411" y="7159"/>
                  <a:pt x="21600" y="14359"/>
                  <a:pt x="568" y="21600"/>
                </a:cubicBezTo>
              </a:path>
            </a:pathLst>
          </a:custGeom>
          <a:ln w="38100">
            <a:solidFill>
              <a:srgbClr val="208291"/>
            </a:solidFill>
            <a:miter lim="400000"/>
            <a:tailEnd type="triangle"/>
          </a:ln>
        </p:spPr>
        <p:txBody>
          <a:bodyPr/>
          <a:lstStyle/>
          <a:p>
            <a:endParaRPr/>
          </a:p>
        </p:txBody>
      </p:sp>
      <p:sp>
        <p:nvSpPr>
          <p:cNvPr id="35" name="interpretieren"/>
          <p:cNvSpPr txBox="1"/>
          <p:nvPr/>
        </p:nvSpPr>
        <p:spPr>
          <a:xfrm>
            <a:off x="6170429" y="3223816"/>
            <a:ext cx="1534331" cy="410369"/>
          </a:xfrm>
          <a:prstGeom prst="rect">
            <a:avLst/>
          </a:prstGeom>
          <a:solidFill>
            <a:srgbClr val="FFFFFF"/>
          </a:solidFill>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2000" i="1"/>
            </a:lvl1pPr>
          </a:lstStyle>
          <a:p>
            <a:r>
              <a:rPr dirty="0" err="1">
                <a:latin typeface="Calibri" charset="0"/>
                <a:ea typeface="Calibri" charset="0"/>
                <a:cs typeface="Calibri" charset="0"/>
              </a:rPr>
              <a:t>interpretieren</a:t>
            </a:r>
            <a:endParaRPr dirty="0">
              <a:latin typeface="Calibri" charset="0"/>
              <a:ea typeface="Calibri" charset="0"/>
              <a:cs typeface="Calibri" charset="0"/>
            </a:endParaRPr>
          </a:p>
        </p:txBody>
      </p:sp>
      <p:sp>
        <p:nvSpPr>
          <p:cNvPr id="36" name="Verbindungslinie"/>
          <p:cNvSpPr/>
          <p:nvPr/>
        </p:nvSpPr>
        <p:spPr>
          <a:xfrm>
            <a:off x="3080916" y="5305870"/>
            <a:ext cx="2941053" cy="543478"/>
          </a:xfrm>
          <a:custGeom>
            <a:avLst/>
            <a:gdLst/>
            <a:ahLst/>
            <a:cxnLst>
              <a:cxn ang="0">
                <a:pos x="wd2" y="hd2"/>
              </a:cxn>
              <a:cxn ang="5400000">
                <a:pos x="wd2" y="hd2"/>
              </a:cxn>
              <a:cxn ang="10800000">
                <a:pos x="wd2" y="hd2"/>
              </a:cxn>
              <a:cxn ang="16200000">
                <a:pos x="wd2" y="hd2"/>
              </a:cxn>
            </a:cxnLst>
            <a:rect l="0" t="0" r="r" b="b"/>
            <a:pathLst>
              <a:path w="21600" h="16203" extrusionOk="0">
                <a:moveTo>
                  <a:pt x="21600" y="823"/>
                </a:moveTo>
                <a:cubicBezTo>
                  <a:pt x="14449" y="21600"/>
                  <a:pt x="7249" y="21326"/>
                  <a:pt x="0" y="0"/>
                </a:cubicBezTo>
              </a:path>
            </a:pathLst>
          </a:custGeom>
          <a:ln w="38100">
            <a:solidFill>
              <a:srgbClr val="148B93"/>
            </a:solidFill>
            <a:miter lim="400000"/>
            <a:tailEnd type="triangle"/>
          </a:ln>
        </p:spPr>
        <p:txBody>
          <a:bodyPr/>
          <a:lstStyle/>
          <a:p>
            <a:endParaRPr/>
          </a:p>
        </p:txBody>
      </p:sp>
      <p:sp>
        <p:nvSpPr>
          <p:cNvPr id="37" name="validieren"/>
          <p:cNvSpPr txBox="1"/>
          <p:nvPr/>
        </p:nvSpPr>
        <p:spPr>
          <a:xfrm>
            <a:off x="3977605" y="5293382"/>
            <a:ext cx="1120500" cy="410369"/>
          </a:xfrm>
          <a:prstGeom prst="rect">
            <a:avLst/>
          </a:prstGeom>
          <a:solidFill>
            <a:srgbClr val="FFFFFF"/>
          </a:solidFill>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2000" i="1"/>
            </a:lvl1pPr>
          </a:lstStyle>
          <a:p>
            <a:r>
              <a:rPr dirty="0" err="1">
                <a:latin typeface="Calibri" charset="0"/>
                <a:ea typeface="Calibri" charset="0"/>
                <a:cs typeface="Calibri" charset="0"/>
              </a:rPr>
              <a:t>validieren</a:t>
            </a:r>
            <a:endParaRPr dirty="0">
              <a:latin typeface="Calibri" charset="0"/>
              <a:ea typeface="Calibri" charset="0"/>
              <a:cs typeface="Calibri" charset="0"/>
            </a:endParaRPr>
          </a:p>
        </p:txBody>
      </p:sp>
      <p:sp>
        <p:nvSpPr>
          <p:cNvPr id="38" name="Alina: 37 Muscheln…"/>
          <p:cNvSpPr txBox="1"/>
          <p:nvPr/>
        </p:nvSpPr>
        <p:spPr>
          <a:xfrm>
            <a:off x="467544" y="5527685"/>
            <a:ext cx="2808312" cy="1087477"/>
          </a:xfrm>
          <a:prstGeom prst="rect">
            <a:avLst/>
          </a:prstGeom>
          <a:solidFill>
            <a:srgbClr val="DCDEE0"/>
          </a:solidFill>
          <a:ln w="12700">
            <a:miter lim="400000"/>
          </a:ln>
          <a:extLst>
            <a:ext uri="{C572A759-6A51-4108-AA02-DFA0A04FC94B}">
              <ma14:wrappingTextBoxFlag xmlns="" xmlns:ma14="http://schemas.microsoft.com/office/mac/drawingml/2011/main" val="1"/>
            </a:ext>
          </a:extLst>
        </p:spPr>
        <p:txBody>
          <a:bodyPr wrap="square" lIns="50800" tIns="50800" rIns="50800" bIns="50800" anchor="ctr">
            <a:spAutoFit/>
          </a:bodyPr>
          <a:lstStyle/>
          <a:p>
            <a:pPr algn="just">
              <a:defRPr sz="1400"/>
            </a:pPr>
            <a:r>
              <a:rPr lang="de-DE" sz="1600" dirty="0">
                <a:latin typeface="Calibri" charset="0"/>
                <a:ea typeface="Calibri" charset="0"/>
                <a:cs typeface="Calibri" charset="0"/>
              </a:rPr>
              <a:t>Eliane hat 22 €.</a:t>
            </a:r>
          </a:p>
          <a:p>
            <a:pPr algn="just">
              <a:defRPr sz="1400"/>
            </a:pPr>
            <a:r>
              <a:rPr lang="de-DE" sz="1600" dirty="0">
                <a:latin typeface="Calibri" charset="0"/>
                <a:ea typeface="Calibri" charset="0"/>
                <a:cs typeface="Calibri" charset="0"/>
              </a:rPr>
              <a:t>Davon kauft sie die Taucherbrille und eine Gießkanne.</a:t>
            </a:r>
          </a:p>
          <a:p>
            <a:pPr algn="just">
              <a:defRPr sz="1400"/>
            </a:pPr>
            <a:r>
              <a:rPr lang="de-DE" sz="1600" dirty="0">
                <a:latin typeface="Calibri" charset="0"/>
                <a:ea typeface="Calibri" charset="0"/>
                <a:cs typeface="Calibri" charset="0"/>
              </a:rPr>
              <a:t>Wie viel Geld bleibt übrig?</a:t>
            </a:r>
          </a:p>
        </p:txBody>
      </p:sp>
      <p:sp>
        <p:nvSpPr>
          <p:cNvPr id="39" name="„zusammen“ ≙ Addition"/>
          <p:cNvSpPr txBox="1"/>
          <p:nvPr/>
        </p:nvSpPr>
        <p:spPr>
          <a:xfrm>
            <a:off x="323528" y="2750150"/>
            <a:ext cx="3888432" cy="595035"/>
          </a:xfrm>
          <a:prstGeom prst="rect">
            <a:avLst/>
          </a:prstGeom>
          <a:solidFill>
            <a:srgbClr val="DCDEE0"/>
          </a:solidFill>
          <a:ln w="12700">
            <a:miter lim="400000"/>
          </a:ln>
          <a:extLst>
            <a:ext uri="{C572A759-6A51-4108-AA02-DFA0A04FC94B}">
              <ma14:wrappingTextBoxFlag xmlns="" xmlns:ma14="http://schemas.microsoft.com/office/mac/drawingml/2011/main" val="1"/>
            </a:ext>
          </a:extLst>
        </p:spPr>
        <p:txBody>
          <a:bodyPr wrap="square" lIns="50800" tIns="50800" rIns="50800" bIns="50800" anchor="ctr">
            <a:spAutoFit/>
          </a:bodyPr>
          <a:lstStyle>
            <a:lvl1pPr>
              <a:defRPr sz="1800"/>
            </a:lvl1pPr>
          </a:lstStyle>
          <a:p>
            <a:pPr algn="just">
              <a:defRPr sz="1400"/>
            </a:pPr>
            <a:r>
              <a:rPr lang="de-DE" sz="1600" dirty="0">
                <a:latin typeface="Calibri" charset="0"/>
                <a:ea typeface="Calibri" charset="0"/>
                <a:cs typeface="Calibri" charset="0"/>
              </a:rPr>
              <a:t>Informationen aus dem Bild entnehmen: </a:t>
            </a:r>
          </a:p>
          <a:p>
            <a:pPr algn="just">
              <a:defRPr sz="1400"/>
            </a:pPr>
            <a:r>
              <a:rPr lang="de-DE" sz="1600" dirty="0">
                <a:latin typeface="Calibri" charset="0"/>
                <a:ea typeface="Calibri" charset="0"/>
                <a:cs typeface="Calibri" charset="0"/>
              </a:rPr>
              <a:t>Taucherbrille ≙ 12 €; Gießkanne ≙ 2,50 </a:t>
            </a:r>
            <a:r>
              <a:rPr lang="de-DE" dirty="0">
                <a:latin typeface="Calibri" charset="0"/>
                <a:ea typeface="Calibri" charset="0"/>
                <a:cs typeface="Calibri" charset="0"/>
              </a:rPr>
              <a:t>€</a:t>
            </a:r>
          </a:p>
        </p:txBody>
      </p:sp>
      <p:sp>
        <p:nvSpPr>
          <p:cNvPr id="40" name="jeder hat eine bestimmte Menge an Muscheln,…"/>
          <p:cNvSpPr txBox="1"/>
          <p:nvPr/>
        </p:nvSpPr>
        <p:spPr>
          <a:xfrm>
            <a:off x="323528" y="1330896"/>
            <a:ext cx="3024335" cy="841256"/>
          </a:xfrm>
          <a:prstGeom prst="rect">
            <a:avLst/>
          </a:prstGeom>
          <a:solidFill>
            <a:srgbClr val="DCDEE0"/>
          </a:solidFill>
          <a:ln w="12700">
            <a:miter lim="400000"/>
          </a:ln>
          <a:extLst>
            <a:ext uri="{C572A759-6A51-4108-AA02-DFA0A04FC94B}">
              <ma14:wrappingTextBoxFlag xmlns="" xmlns:ma14="http://schemas.microsoft.com/office/mac/drawingml/2011/main" val="1"/>
            </a:ext>
          </a:extLst>
        </p:spPr>
        <p:txBody>
          <a:bodyPr wrap="square" lIns="50800" tIns="50800" rIns="50800" bIns="50800" anchor="ctr">
            <a:spAutoFit/>
          </a:bodyPr>
          <a:lstStyle/>
          <a:p>
            <a:pPr algn="just">
              <a:defRPr sz="1400"/>
            </a:pPr>
            <a:r>
              <a:rPr lang="de-DE" sz="1600" dirty="0">
                <a:latin typeface="Calibri" charset="0"/>
                <a:ea typeface="Calibri" charset="0"/>
                <a:cs typeface="Calibri" charset="0"/>
              </a:rPr>
              <a:t>Eliane hat 22 € zur Verfügung.</a:t>
            </a:r>
          </a:p>
          <a:p>
            <a:pPr algn="just">
              <a:defRPr sz="1400"/>
            </a:pPr>
            <a:r>
              <a:rPr lang="de-DE" sz="1600" dirty="0">
                <a:latin typeface="Calibri" charset="0"/>
                <a:ea typeface="Calibri" charset="0"/>
                <a:cs typeface="Calibri" charset="0"/>
              </a:rPr>
              <a:t>Ihre Ausgaben sind 12 € und 2,50 €.</a:t>
            </a:r>
            <a:endParaRPr sz="1600" dirty="0">
              <a:latin typeface="Calibri" charset="0"/>
              <a:ea typeface="Calibri" charset="0"/>
              <a:cs typeface="Calibri" charset="0"/>
            </a:endParaRPr>
          </a:p>
        </p:txBody>
      </p:sp>
      <p:sp>
        <p:nvSpPr>
          <p:cNvPr id="41" name="Summe berechnen: 37+55=92"/>
          <p:cNvSpPr txBox="1"/>
          <p:nvPr/>
        </p:nvSpPr>
        <p:spPr>
          <a:xfrm>
            <a:off x="3779912" y="1196752"/>
            <a:ext cx="1944216" cy="348813"/>
          </a:xfrm>
          <a:prstGeom prst="rect">
            <a:avLst/>
          </a:prstGeom>
          <a:solidFill>
            <a:srgbClr val="DCDEE0"/>
          </a:solidFill>
          <a:ln w="12700">
            <a:miter lim="400000"/>
          </a:ln>
          <a:extLst>
            <a:ext uri="{C572A759-6A51-4108-AA02-DFA0A04FC94B}">
              <ma14:wrappingTextBoxFlag xmlns="" xmlns:ma14="http://schemas.microsoft.com/office/mac/drawingml/2011/main" val="1"/>
            </a:ext>
          </a:extLst>
        </p:spPr>
        <p:txBody>
          <a:bodyPr wrap="square" lIns="50800" tIns="50800" rIns="50800" bIns="50800" anchor="ctr">
            <a:spAutoFit/>
          </a:bodyPr>
          <a:lstStyle>
            <a:lvl1pPr>
              <a:defRPr sz="1800"/>
            </a:lvl1pPr>
          </a:lstStyle>
          <a:p>
            <a:r>
              <a:rPr lang="de-DE" sz="1600" dirty="0">
                <a:latin typeface="Calibri" panose="020F0502020204030204" pitchFamily="34" charset="0"/>
                <a:cs typeface="Calibri" panose="020F0502020204030204" pitchFamily="34" charset="0"/>
              </a:rPr>
              <a:t>22 € - 12 € - 2,50 €</a:t>
            </a:r>
          </a:p>
        </p:txBody>
      </p:sp>
      <p:sp>
        <p:nvSpPr>
          <p:cNvPr id="42" name="Ergebnis: 92"/>
          <p:cNvSpPr txBox="1"/>
          <p:nvPr/>
        </p:nvSpPr>
        <p:spPr>
          <a:xfrm>
            <a:off x="6804248" y="2508285"/>
            <a:ext cx="1857516" cy="348813"/>
          </a:xfrm>
          <a:prstGeom prst="rect">
            <a:avLst/>
          </a:prstGeom>
          <a:solidFill>
            <a:srgbClr val="DCDEE0"/>
          </a:solidFill>
          <a:ln w="12700">
            <a:miter lim="400000"/>
          </a:ln>
          <a:extLst>
            <a:ext uri="{C572A759-6A51-4108-AA02-DFA0A04FC94B}">
              <ma14:wrappingTextBoxFlag xmlns="" xmlns:ma14="http://schemas.microsoft.com/office/mac/drawingml/2011/main" val="1"/>
            </a:ext>
          </a:extLst>
        </p:spPr>
        <p:txBody>
          <a:bodyPr wrap="square" lIns="50800" tIns="50800" rIns="50800" bIns="50800" anchor="ctr">
            <a:spAutoFit/>
          </a:bodyPr>
          <a:lstStyle>
            <a:lvl1pPr>
              <a:defRPr sz="1800"/>
            </a:lvl1pPr>
          </a:lstStyle>
          <a:p>
            <a:r>
              <a:rPr lang="de-DE" sz="1600" dirty="0">
                <a:latin typeface="Calibri" charset="0"/>
                <a:ea typeface="Calibri" charset="0"/>
                <a:cs typeface="Calibri" charset="0"/>
              </a:rPr>
              <a:t>Ergebnis: 7,50 €</a:t>
            </a:r>
          </a:p>
        </p:txBody>
      </p:sp>
      <p:sp>
        <p:nvSpPr>
          <p:cNvPr id="43" name="Was bedeutet 92?"/>
          <p:cNvSpPr txBox="1"/>
          <p:nvPr/>
        </p:nvSpPr>
        <p:spPr>
          <a:xfrm>
            <a:off x="6660232" y="3660413"/>
            <a:ext cx="2304256" cy="348813"/>
          </a:xfrm>
          <a:prstGeom prst="rect">
            <a:avLst/>
          </a:prstGeom>
          <a:solidFill>
            <a:srgbClr val="DCDEE0"/>
          </a:solidFill>
          <a:ln w="12700">
            <a:miter lim="400000"/>
          </a:ln>
          <a:extLst>
            <a:ext uri="{C572A759-6A51-4108-AA02-DFA0A04FC94B}">
              <ma14:wrappingTextBoxFlag xmlns="" xmlns:ma14="http://schemas.microsoft.com/office/mac/drawingml/2011/main" val="1"/>
            </a:ext>
          </a:extLst>
        </p:spPr>
        <p:txBody>
          <a:bodyPr wrap="square" lIns="50800" tIns="50800" rIns="50800" bIns="50800" anchor="ctr">
            <a:spAutoFit/>
          </a:bodyPr>
          <a:lstStyle>
            <a:lvl1pPr>
              <a:defRPr sz="1800"/>
            </a:lvl1pPr>
          </a:lstStyle>
          <a:p>
            <a:r>
              <a:rPr lang="de-DE" sz="1600" dirty="0">
                <a:latin typeface="Calibri" charset="0"/>
                <a:ea typeface="Calibri" charset="0"/>
                <a:cs typeface="Calibri" charset="0"/>
              </a:rPr>
              <a:t>Was bedeuten 7,50 €?</a:t>
            </a:r>
          </a:p>
        </p:txBody>
      </p:sp>
      <p:sp>
        <p:nvSpPr>
          <p:cNvPr id="44" name="beide Mädchen zusammen haben 92 Muscheln"/>
          <p:cNvSpPr txBox="1"/>
          <p:nvPr/>
        </p:nvSpPr>
        <p:spPr>
          <a:xfrm>
            <a:off x="6084168" y="5615081"/>
            <a:ext cx="2808312" cy="841256"/>
          </a:xfrm>
          <a:prstGeom prst="rect">
            <a:avLst/>
          </a:prstGeom>
          <a:solidFill>
            <a:srgbClr val="DCDEE0"/>
          </a:solidFill>
          <a:ln w="12700">
            <a:miter lim="400000"/>
          </a:ln>
          <a:extLst>
            <a:ext uri="{C572A759-6A51-4108-AA02-DFA0A04FC94B}">
              <ma14:wrappingTextBoxFlag xmlns="" xmlns:ma14="http://schemas.microsoft.com/office/mac/drawingml/2011/main" val="1"/>
            </a:ext>
          </a:extLst>
        </p:spPr>
        <p:txBody>
          <a:bodyPr wrap="square" lIns="50800" tIns="50800" rIns="50800" bIns="50800" anchor="ctr">
            <a:spAutoFit/>
          </a:bodyPr>
          <a:lstStyle>
            <a:lvl1pPr>
              <a:defRPr sz="1800"/>
            </a:lvl1pPr>
          </a:lstStyle>
          <a:p>
            <a:pPr algn="just">
              <a:defRPr sz="1400"/>
            </a:pPr>
            <a:r>
              <a:rPr lang="de-DE" sz="1600" dirty="0">
                <a:latin typeface="Calibri" charset="0"/>
                <a:ea typeface="Calibri" charset="0"/>
                <a:cs typeface="Calibri" charset="0"/>
              </a:rPr>
              <a:t>Eliane hat jetzt noch 7,50 € übrig. Davon kann sie sich noch etwas kaufen.</a:t>
            </a:r>
          </a:p>
        </p:txBody>
      </p:sp>
      <p:sp>
        <p:nvSpPr>
          <p:cNvPr id="45" name="z.B.: Probe durchführen"/>
          <p:cNvSpPr txBox="1"/>
          <p:nvPr/>
        </p:nvSpPr>
        <p:spPr>
          <a:xfrm>
            <a:off x="3347864" y="4437112"/>
            <a:ext cx="2736304" cy="841256"/>
          </a:xfrm>
          <a:prstGeom prst="rect">
            <a:avLst/>
          </a:prstGeom>
          <a:solidFill>
            <a:srgbClr val="DCDEE0"/>
          </a:solidFill>
          <a:ln w="12700">
            <a:miter lim="400000"/>
          </a:ln>
          <a:extLst>
            <a:ext uri="{C572A759-6A51-4108-AA02-DFA0A04FC94B}">
              <ma14:wrappingTextBoxFlag xmlns="" xmlns:ma14="http://schemas.microsoft.com/office/mac/drawingml/2011/main" val="1"/>
            </a:ext>
          </a:extLst>
        </p:spPr>
        <p:txBody>
          <a:bodyPr wrap="square" lIns="50800" tIns="50800" rIns="50800" bIns="50800" anchor="ctr">
            <a:spAutoFit/>
          </a:bodyPr>
          <a:lstStyle>
            <a:lvl1pPr>
              <a:defRPr sz="1800"/>
            </a:lvl1pPr>
          </a:lstStyle>
          <a:p>
            <a:pPr algn="just"/>
            <a:r>
              <a:rPr lang="de-DE" sz="1600" dirty="0">
                <a:latin typeface="Calibri" charset="0"/>
                <a:ea typeface="Calibri" charset="0"/>
                <a:cs typeface="Calibri" charset="0"/>
              </a:rPr>
              <a:t>Sie hat jetzt weniger Geld als zu Beginn, denn sie hat sich etwas gekauft.</a:t>
            </a:r>
          </a:p>
        </p:txBody>
      </p:sp>
      <p:pic>
        <p:nvPicPr>
          <p:cNvPr id="47" name="Grafik 46">
            <a:extLst>
              <a:ext uri="{FF2B5EF4-FFF2-40B4-BE49-F238E27FC236}">
                <a16:creationId xmlns:a16="http://schemas.microsoft.com/office/drawing/2014/main" id="{B0D603A4-E33F-DA4D-A5AC-512357BBDC55}"/>
              </a:ext>
            </a:extLst>
          </p:cNvPr>
          <p:cNvPicPr/>
          <p:nvPr/>
        </p:nvPicPr>
        <p:blipFill>
          <a:blip r:embed="rId4">
            <a:extLst>
              <a:ext uri="{28A0092B-C50C-407E-A947-70E740481C1C}">
                <a14:useLocalDpi xmlns:a14="http://schemas.microsoft.com/office/drawing/2010/main" val="0"/>
              </a:ext>
            </a:extLst>
          </a:blip>
          <a:stretch>
            <a:fillRect/>
          </a:stretch>
        </p:blipFill>
        <p:spPr bwMode="auto">
          <a:xfrm>
            <a:off x="6413073" y="615834"/>
            <a:ext cx="1723644" cy="1434562"/>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102852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3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p:tmAbs val="0"/>
                                  </p:iterate>
                                  <p:childTnLst>
                                    <p:set>
                                      <p:cBhvr>
                                        <p:cTn id="14" fill="hold"/>
                                        <p:tgtEl>
                                          <p:spTgt spid="4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p:tmAbs val="0"/>
                                  </p:iterate>
                                  <p:childTnLst>
                                    <p:set>
                                      <p:cBhvr>
                                        <p:cTn id="18" fill="hold"/>
                                        <p:tgtEl>
                                          <p:spTgt spid="4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iterate>
                                    <p:tmAbs val="0"/>
                                  </p:iterate>
                                  <p:childTnLst>
                                    <p:set>
                                      <p:cBhvr>
                                        <p:cTn id="22" fill="hold"/>
                                        <p:tgtEl>
                                          <p:spTgt spid="4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iterate>
                                    <p:tmAbs val="0"/>
                                  </p:iterate>
                                  <p:childTnLst>
                                    <p:set>
                                      <p:cBhvr>
                                        <p:cTn id="26" fill="hold"/>
                                        <p:tgtEl>
                                          <p:spTgt spid="4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iterate>
                                    <p:tmAbs val="0"/>
                                  </p:iterate>
                                  <p:childTnLst>
                                    <p:set>
                                      <p:cBhvr>
                                        <p:cTn id="30" fill="hold"/>
                                        <p:tgtEl>
                                          <p:spTgt spid="4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iterate>
                                    <p:tmAbs val="0"/>
                                  </p:iterate>
                                  <p:childTnLst>
                                    <p:set>
                                      <p:cBhvr>
                                        <p:cTn id="34" fill="hold"/>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advAuto="0"/>
      <p:bldP spid="39" grpId="0" animBg="1" advAuto="0"/>
      <p:bldP spid="40" grpId="0" animBg="1" advAuto="0"/>
      <p:bldP spid="41" grpId="0" animBg="1" advAuto="0"/>
      <p:bldP spid="42" grpId="0" animBg="1" advAuto="0"/>
      <p:bldP spid="43" grpId="0" animBg="1" advAuto="0"/>
      <p:bldP spid="44" grpId="0" animBg="1" advAuto="0"/>
      <p:bldP spid="45" grpId="0" animBg="1" advAuto="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normAutofit/>
          </a:bodyPr>
          <a:lstStyle/>
          <a:p>
            <a:r>
              <a:rPr lang="de-DE" dirty="0"/>
              <a:t>Modellbildungsprozess – Praxisphase  </a:t>
            </a:r>
          </a:p>
        </p:txBody>
      </p:sp>
      <p:sp>
        <p:nvSpPr>
          <p:cNvPr id="6" name="Linie"/>
          <p:cNvSpPr/>
          <p:nvPr/>
        </p:nvSpPr>
        <p:spPr>
          <a:xfrm flipV="1">
            <a:off x="4556948" y="1463916"/>
            <a:ext cx="1" cy="4723071"/>
          </a:xfrm>
          <a:prstGeom prst="line">
            <a:avLst/>
          </a:prstGeom>
          <a:ln w="12700">
            <a:solidFill>
              <a:srgbClr val="000000"/>
            </a:solidFill>
            <a:miter lim="400000"/>
          </a:ln>
        </p:spPr>
        <p:txBody>
          <a:bodyPr lIns="0" tIns="0" rIns="0" bIns="0"/>
          <a:lstStyle/>
          <a:p>
            <a:endParaRPr/>
          </a:p>
        </p:txBody>
      </p:sp>
      <p:sp>
        <p:nvSpPr>
          <p:cNvPr id="7" name="Mathematik"/>
          <p:cNvSpPr txBox="1"/>
          <p:nvPr/>
        </p:nvSpPr>
        <p:spPr>
          <a:xfrm>
            <a:off x="683568" y="3341604"/>
            <a:ext cx="1503297" cy="44114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p>
            <a:r>
              <a:rPr sz="2200">
                <a:latin typeface="Calibri" charset="0"/>
                <a:ea typeface="Calibri" charset="0"/>
                <a:cs typeface="Calibri" charset="0"/>
              </a:rPr>
              <a:t>Mathematik</a:t>
            </a:r>
          </a:p>
        </p:txBody>
      </p:sp>
      <p:sp>
        <p:nvSpPr>
          <p:cNvPr id="8" name="Welt"/>
          <p:cNvSpPr txBox="1"/>
          <p:nvPr/>
        </p:nvSpPr>
        <p:spPr>
          <a:xfrm>
            <a:off x="683568" y="3845660"/>
            <a:ext cx="643894" cy="44114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p>
            <a:r>
              <a:rPr sz="2200">
                <a:latin typeface="Calibri" charset="0"/>
                <a:ea typeface="Calibri" charset="0"/>
                <a:cs typeface="Calibri" charset="0"/>
              </a:rPr>
              <a:t>Welt</a:t>
            </a:r>
          </a:p>
        </p:txBody>
      </p:sp>
      <p:sp>
        <p:nvSpPr>
          <p:cNvPr id="9" name="Linie"/>
          <p:cNvSpPr/>
          <p:nvPr/>
        </p:nvSpPr>
        <p:spPr>
          <a:xfrm>
            <a:off x="755576" y="3789040"/>
            <a:ext cx="7474505" cy="1"/>
          </a:xfrm>
          <a:prstGeom prst="line">
            <a:avLst/>
          </a:prstGeom>
          <a:ln w="12700">
            <a:solidFill>
              <a:srgbClr val="000000"/>
            </a:solidFill>
            <a:miter lim="400000"/>
          </a:ln>
        </p:spPr>
        <p:txBody>
          <a:bodyPr lIns="0" tIns="0" rIns="0" bIns="0"/>
          <a:lstStyle/>
          <a:p>
            <a:endParaRPr/>
          </a:p>
        </p:txBody>
      </p:sp>
      <p:sp>
        <p:nvSpPr>
          <p:cNvPr id="10" name="Problem"/>
          <p:cNvSpPr txBox="1"/>
          <p:nvPr/>
        </p:nvSpPr>
        <p:spPr>
          <a:xfrm>
            <a:off x="3347864" y="5861884"/>
            <a:ext cx="1069524" cy="44114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p>
            <a:r>
              <a:rPr sz="2200">
                <a:latin typeface="Calibri" charset="0"/>
                <a:ea typeface="Calibri" charset="0"/>
                <a:cs typeface="Calibri" charset="0"/>
              </a:rPr>
              <a:t>Problem</a:t>
            </a:r>
          </a:p>
        </p:txBody>
      </p:sp>
      <p:sp>
        <p:nvSpPr>
          <p:cNvPr id="11" name="Lösung"/>
          <p:cNvSpPr txBox="1"/>
          <p:nvPr/>
        </p:nvSpPr>
        <p:spPr>
          <a:xfrm>
            <a:off x="4722150" y="5831933"/>
            <a:ext cx="908903" cy="44114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p>
            <a:r>
              <a:rPr sz="2200">
                <a:latin typeface="Calibri" charset="0"/>
                <a:ea typeface="Calibri" charset="0"/>
                <a:cs typeface="Calibri" charset="0"/>
              </a:rPr>
              <a:t>Lösung</a:t>
            </a:r>
          </a:p>
        </p:txBody>
      </p:sp>
      <p:sp>
        <p:nvSpPr>
          <p:cNvPr id="21" name="Kreis"/>
          <p:cNvSpPr/>
          <p:nvPr/>
        </p:nvSpPr>
        <p:spPr>
          <a:xfrm>
            <a:off x="2816872" y="5011525"/>
            <a:ext cx="258557" cy="249784"/>
          </a:xfrm>
          <a:prstGeom prst="ellipse">
            <a:avLst/>
          </a:prstGeom>
          <a:blipFill>
            <a:blip r:embed="rId3"/>
          </a:blipFill>
          <a:ln w="12700">
            <a:miter lim="400000"/>
          </a:ln>
          <a:effectLst>
            <a:outerShdw blurRad="38100" dist="25400" dir="5400000" rotWithShape="0">
              <a:srgbClr val="000000">
                <a:alpha val="50000"/>
              </a:srgbClr>
            </a:outerShdw>
          </a:effectLst>
        </p:spPr>
        <p:txBody>
          <a:bodyPr lIns="50800" tIns="50800" rIns="50800" bIns="50800" anchor="ctr"/>
          <a:lstStyle/>
          <a:p>
            <a:endParaRPr/>
          </a:p>
        </p:txBody>
      </p:sp>
      <p:sp>
        <p:nvSpPr>
          <p:cNvPr id="22" name="Situation"/>
          <p:cNvSpPr txBox="1"/>
          <p:nvPr/>
        </p:nvSpPr>
        <p:spPr>
          <a:xfrm>
            <a:off x="1426975" y="5014567"/>
            <a:ext cx="1125949" cy="44114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a:solidFill>
                  <a:srgbClr val="208291"/>
                </a:solidFill>
              </a:defRPr>
            </a:lvl1pPr>
          </a:lstStyle>
          <a:p>
            <a:r>
              <a:rPr sz="2200">
                <a:latin typeface="Calibri" charset="0"/>
                <a:ea typeface="Calibri" charset="0"/>
                <a:cs typeface="Calibri" charset="0"/>
              </a:rPr>
              <a:t>Situation</a:t>
            </a:r>
          </a:p>
        </p:txBody>
      </p:sp>
      <p:sp>
        <p:nvSpPr>
          <p:cNvPr id="24" name="Kreis"/>
          <p:cNvSpPr/>
          <p:nvPr/>
        </p:nvSpPr>
        <p:spPr>
          <a:xfrm>
            <a:off x="2816872" y="2388604"/>
            <a:ext cx="258557" cy="249784"/>
          </a:xfrm>
          <a:prstGeom prst="ellipse">
            <a:avLst/>
          </a:prstGeom>
          <a:blipFill>
            <a:blip r:embed="rId3"/>
          </a:blipFill>
          <a:ln w="12700">
            <a:miter lim="400000"/>
          </a:ln>
          <a:effectLst>
            <a:outerShdw blurRad="38100" dist="25400" dir="5400000" rotWithShape="0">
              <a:srgbClr val="000000">
                <a:alpha val="50000"/>
              </a:srgbClr>
            </a:outerShdw>
          </a:effectLst>
        </p:spPr>
        <p:txBody>
          <a:bodyPr lIns="50800" tIns="50800" rIns="50800" bIns="50800" anchor="ctr"/>
          <a:lstStyle/>
          <a:p>
            <a:endParaRPr/>
          </a:p>
        </p:txBody>
      </p:sp>
      <p:sp>
        <p:nvSpPr>
          <p:cNvPr id="25" name="Modell"/>
          <p:cNvSpPr txBox="1"/>
          <p:nvPr/>
        </p:nvSpPr>
        <p:spPr>
          <a:xfrm>
            <a:off x="1815963" y="2075659"/>
            <a:ext cx="908903" cy="44114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a:solidFill>
                  <a:srgbClr val="208291"/>
                </a:solidFill>
              </a:defRPr>
            </a:lvl1pPr>
          </a:lstStyle>
          <a:p>
            <a:r>
              <a:rPr sz="2200">
                <a:latin typeface="Calibri" charset="0"/>
                <a:ea typeface="Calibri" charset="0"/>
                <a:cs typeface="Calibri" charset="0"/>
              </a:rPr>
              <a:t>Modell</a:t>
            </a:r>
          </a:p>
        </p:txBody>
      </p:sp>
      <p:sp>
        <p:nvSpPr>
          <p:cNvPr id="26" name="Verbindungslinie"/>
          <p:cNvSpPr/>
          <p:nvPr/>
        </p:nvSpPr>
        <p:spPr>
          <a:xfrm>
            <a:off x="2430141" y="2658923"/>
            <a:ext cx="398003" cy="2324448"/>
          </a:xfrm>
          <a:custGeom>
            <a:avLst/>
            <a:gdLst/>
            <a:ahLst/>
            <a:cxnLst>
              <a:cxn ang="0">
                <a:pos x="wd2" y="hd2"/>
              </a:cxn>
              <a:cxn ang="5400000">
                <a:pos x="wd2" y="hd2"/>
              </a:cxn>
              <a:cxn ang="10800000">
                <a:pos x="wd2" y="hd2"/>
              </a:cxn>
              <a:cxn ang="16200000">
                <a:pos x="wd2" y="hd2"/>
              </a:cxn>
            </a:cxnLst>
            <a:rect l="0" t="0" r="r" b="b"/>
            <a:pathLst>
              <a:path w="16211" h="21600" extrusionOk="0">
                <a:moveTo>
                  <a:pt x="14594" y="21600"/>
                </a:moveTo>
                <a:cubicBezTo>
                  <a:pt x="-5389" y="14269"/>
                  <a:pt x="-4850" y="7069"/>
                  <a:pt x="16211" y="0"/>
                </a:cubicBezTo>
              </a:path>
            </a:pathLst>
          </a:custGeom>
          <a:ln w="38100">
            <a:solidFill>
              <a:srgbClr val="208291"/>
            </a:solidFill>
            <a:miter lim="400000"/>
            <a:tailEnd type="triangle"/>
          </a:ln>
        </p:spPr>
        <p:txBody>
          <a:bodyPr/>
          <a:lstStyle/>
          <a:p>
            <a:endParaRPr/>
          </a:p>
        </p:txBody>
      </p:sp>
      <p:sp>
        <p:nvSpPr>
          <p:cNvPr id="27" name="mathematisieren"/>
          <p:cNvSpPr txBox="1"/>
          <p:nvPr/>
        </p:nvSpPr>
        <p:spPr>
          <a:xfrm>
            <a:off x="2064850" y="3933981"/>
            <a:ext cx="1880323" cy="410369"/>
          </a:xfrm>
          <a:prstGeom prst="rect">
            <a:avLst/>
          </a:prstGeom>
          <a:solidFill>
            <a:srgbClr val="FFFFFF"/>
          </a:solidFill>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2000" i="1"/>
            </a:lvl1pPr>
          </a:lstStyle>
          <a:p>
            <a:r>
              <a:rPr>
                <a:latin typeface="Calibri" charset="0"/>
                <a:ea typeface="Calibri" charset="0"/>
                <a:cs typeface="Calibri" charset="0"/>
              </a:rPr>
              <a:t>mathematisieren</a:t>
            </a:r>
          </a:p>
        </p:txBody>
      </p:sp>
      <p:sp>
        <p:nvSpPr>
          <p:cNvPr id="28" name="Kreis"/>
          <p:cNvSpPr/>
          <p:nvPr/>
        </p:nvSpPr>
        <p:spPr>
          <a:xfrm>
            <a:off x="6038467" y="2388604"/>
            <a:ext cx="258557" cy="249784"/>
          </a:xfrm>
          <a:prstGeom prst="ellipse">
            <a:avLst/>
          </a:prstGeom>
          <a:blipFill>
            <a:blip r:embed="rId3"/>
          </a:blipFill>
          <a:ln w="12700">
            <a:miter lim="400000"/>
          </a:ln>
          <a:effectLst>
            <a:outerShdw blurRad="38100" dist="25400" dir="5400000" rotWithShape="0">
              <a:srgbClr val="000000">
                <a:alpha val="50000"/>
              </a:srgbClr>
            </a:outerShdw>
          </a:effectLst>
        </p:spPr>
        <p:txBody>
          <a:bodyPr lIns="50800" tIns="50800" rIns="50800" bIns="50800" anchor="ctr"/>
          <a:lstStyle/>
          <a:p>
            <a:endParaRPr/>
          </a:p>
        </p:txBody>
      </p:sp>
      <p:sp>
        <p:nvSpPr>
          <p:cNvPr id="29" name="Konsequenzen"/>
          <p:cNvSpPr txBox="1"/>
          <p:nvPr/>
        </p:nvSpPr>
        <p:spPr>
          <a:xfrm>
            <a:off x="6282399" y="2036172"/>
            <a:ext cx="1769652" cy="44114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a:solidFill>
                  <a:srgbClr val="208291"/>
                </a:solidFill>
              </a:defRPr>
            </a:lvl1pPr>
          </a:lstStyle>
          <a:p>
            <a:r>
              <a:rPr sz="2200">
                <a:latin typeface="Calibri" charset="0"/>
                <a:ea typeface="Calibri" charset="0"/>
                <a:cs typeface="Calibri" charset="0"/>
              </a:rPr>
              <a:t>Konsequenzen</a:t>
            </a:r>
          </a:p>
        </p:txBody>
      </p:sp>
      <p:sp>
        <p:nvSpPr>
          <p:cNvPr id="30" name="Verbindungslinie"/>
          <p:cNvSpPr/>
          <p:nvPr/>
        </p:nvSpPr>
        <p:spPr>
          <a:xfrm>
            <a:off x="3045985" y="1815588"/>
            <a:ext cx="3022100" cy="529209"/>
          </a:xfrm>
          <a:custGeom>
            <a:avLst/>
            <a:gdLst/>
            <a:ahLst/>
            <a:cxnLst>
              <a:cxn ang="0">
                <a:pos x="wd2" y="hd2"/>
              </a:cxn>
              <a:cxn ang="5400000">
                <a:pos x="wd2" y="hd2"/>
              </a:cxn>
              <a:cxn ang="10800000">
                <a:pos x="wd2" y="hd2"/>
              </a:cxn>
              <a:cxn ang="16200000">
                <a:pos x="wd2" y="hd2"/>
              </a:cxn>
            </a:cxnLst>
            <a:rect l="0" t="0" r="r" b="b"/>
            <a:pathLst>
              <a:path w="21600" h="16202" extrusionOk="0">
                <a:moveTo>
                  <a:pt x="0" y="16202"/>
                </a:moveTo>
                <a:cubicBezTo>
                  <a:pt x="7198" y="-5155"/>
                  <a:pt x="14398" y="-5398"/>
                  <a:pt x="21600" y="15472"/>
                </a:cubicBezTo>
              </a:path>
            </a:pathLst>
          </a:custGeom>
          <a:ln w="38100">
            <a:solidFill>
              <a:srgbClr val="208291"/>
            </a:solidFill>
            <a:miter lim="400000"/>
            <a:tailEnd type="triangle"/>
          </a:ln>
        </p:spPr>
        <p:txBody>
          <a:bodyPr/>
          <a:lstStyle/>
          <a:p>
            <a:endParaRPr/>
          </a:p>
        </p:txBody>
      </p:sp>
      <p:sp>
        <p:nvSpPr>
          <p:cNvPr id="31" name="verarbeiten"/>
          <p:cNvSpPr txBox="1"/>
          <p:nvPr/>
        </p:nvSpPr>
        <p:spPr>
          <a:xfrm>
            <a:off x="3859088" y="2051561"/>
            <a:ext cx="1295868" cy="410369"/>
          </a:xfrm>
          <a:prstGeom prst="rect">
            <a:avLst/>
          </a:prstGeom>
          <a:solidFill>
            <a:srgbClr val="FFFFFF"/>
          </a:solidFill>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2000" i="1"/>
            </a:lvl1pPr>
          </a:lstStyle>
          <a:p>
            <a:r>
              <a:rPr>
                <a:latin typeface="Calibri" charset="0"/>
                <a:ea typeface="Calibri" charset="0"/>
                <a:cs typeface="Calibri" charset="0"/>
              </a:rPr>
              <a:t>verarbeiten</a:t>
            </a:r>
          </a:p>
        </p:txBody>
      </p:sp>
      <p:sp>
        <p:nvSpPr>
          <p:cNvPr id="32" name="Ergebnisse"/>
          <p:cNvSpPr txBox="1"/>
          <p:nvPr/>
        </p:nvSpPr>
        <p:spPr>
          <a:xfrm>
            <a:off x="6285752" y="5000878"/>
            <a:ext cx="1327799" cy="44114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a:solidFill>
                  <a:srgbClr val="208291"/>
                </a:solidFill>
              </a:defRPr>
            </a:lvl1pPr>
          </a:lstStyle>
          <a:p>
            <a:r>
              <a:rPr sz="2200">
                <a:latin typeface="Calibri" charset="0"/>
                <a:ea typeface="Calibri" charset="0"/>
                <a:cs typeface="Calibri" charset="0"/>
              </a:rPr>
              <a:t>Ergebnisse</a:t>
            </a:r>
          </a:p>
        </p:txBody>
      </p:sp>
      <p:sp>
        <p:nvSpPr>
          <p:cNvPr id="33" name="Kreis"/>
          <p:cNvSpPr/>
          <p:nvPr/>
        </p:nvSpPr>
        <p:spPr>
          <a:xfrm>
            <a:off x="6038467" y="5011525"/>
            <a:ext cx="258557" cy="249784"/>
          </a:xfrm>
          <a:prstGeom prst="ellipse">
            <a:avLst/>
          </a:prstGeom>
          <a:blipFill>
            <a:blip r:embed="rId3"/>
          </a:blipFill>
          <a:ln w="12700">
            <a:miter lim="400000"/>
          </a:ln>
          <a:effectLst>
            <a:outerShdw blurRad="38100" dist="25400" dir="5400000" rotWithShape="0">
              <a:srgbClr val="000000">
                <a:alpha val="50000"/>
              </a:srgbClr>
            </a:outerShdw>
          </a:effectLst>
        </p:spPr>
        <p:txBody>
          <a:bodyPr lIns="50800" tIns="50800" rIns="50800" bIns="50800" anchor="ctr"/>
          <a:lstStyle/>
          <a:p>
            <a:endParaRPr/>
          </a:p>
        </p:txBody>
      </p:sp>
      <p:sp>
        <p:nvSpPr>
          <p:cNvPr id="34" name="Verbindungslinie"/>
          <p:cNvSpPr/>
          <p:nvPr/>
        </p:nvSpPr>
        <p:spPr>
          <a:xfrm>
            <a:off x="6318528" y="2655972"/>
            <a:ext cx="405141" cy="2320323"/>
          </a:xfrm>
          <a:custGeom>
            <a:avLst/>
            <a:gdLst/>
            <a:ahLst/>
            <a:cxnLst>
              <a:cxn ang="0">
                <a:pos x="wd2" y="hd2"/>
              </a:cxn>
              <a:cxn ang="5400000">
                <a:pos x="wd2" y="hd2"/>
              </a:cxn>
              <a:cxn ang="10800000">
                <a:pos x="wd2" y="hd2"/>
              </a:cxn>
              <a:cxn ang="16200000">
                <a:pos x="wd2" y="hd2"/>
              </a:cxn>
            </a:cxnLst>
            <a:rect l="0" t="0" r="r" b="b"/>
            <a:pathLst>
              <a:path w="16201" h="21600" extrusionOk="0">
                <a:moveTo>
                  <a:pt x="0" y="0"/>
                </a:moveTo>
                <a:cubicBezTo>
                  <a:pt x="21411" y="7159"/>
                  <a:pt x="21600" y="14359"/>
                  <a:pt x="568" y="21600"/>
                </a:cubicBezTo>
              </a:path>
            </a:pathLst>
          </a:custGeom>
          <a:ln w="38100">
            <a:solidFill>
              <a:srgbClr val="208291"/>
            </a:solidFill>
            <a:miter lim="400000"/>
            <a:tailEnd type="triangle"/>
          </a:ln>
        </p:spPr>
        <p:txBody>
          <a:bodyPr/>
          <a:lstStyle/>
          <a:p>
            <a:endParaRPr/>
          </a:p>
        </p:txBody>
      </p:sp>
      <p:sp>
        <p:nvSpPr>
          <p:cNvPr id="35" name="interpretieren"/>
          <p:cNvSpPr txBox="1"/>
          <p:nvPr/>
        </p:nvSpPr>
        <p:spPr>
          <a:xfrm>
            <a:off x="6170429" y="3223816"/>
            <a:ext cx="1534331" cy="410369"/>
          </a:xfrm>
          <a:prstGeom prst="rect">
            <a:avLst/>
          </a:prstGeom>
          <a:solidFill>
            <a:srgbClr val="FFFFFF"/>
          </a:solidFill>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2000" i="1"/>
            </a:lvl1pPr>
          </a:lstStyle>
          <a:p>
            <a:r>
              <a:rPr>
                <a:latin typeface="Calibri" charset="0"/>
                <a:ea typeface="Calibri" charset="0"/>
                <a:cs typeface="Calibri" charset="0"/>
              </a:rPr>
              <a:t>interpretieren</a:t>
            </a:r>
          </a:p>
        </p:txBody>
      </p:sp>
      <p:sp>
        <p:nvSpPr>
          <p:cNvPr id="36" name="Verbindungslinie"/>
          <p:cNvSpPr/>
          <p:nvPr/>
        </p:nvSpPr>
        <p:spPr>
          <a:xfrm>
            <a:off x="3080916" y="5305870"/>
            <a:ext cx="2941053" cy="543478"/>
          </a:xfrm>
          <a:custGeom>
            <a:avLst/>
            <a:gdLst/>
            <a:ahLst/>
            <a:cxnLst>
              <a:cxn ang="0">
                <a:pos x="wd2" y="hd2"/>
              </a:cxn>
              <a:cxn ang="5400000">
                <a:pos x="wd2" y="hd2"/>
              </a:cxn>
              <a:cxn ang="10800000">
                <a:pos x="wd2" y="hd2"/>
              </a:cxn>
              <a:cxn ang="16200000">
                <a:pos x="wd2" y="hd2"/>
              </a:cxn>
            </a:cxnLst>
            <a:rect l="0" t="0" r="r" b="b"/>
            <a:pathLst>
              <a:path w="21600" h="16203" extrusionOk="0">
                <a:moveTo>
                  <a:pt x="21600" y="823"/>
                </a:moveTo>
                <a:cubicBezTo>
                  <a:pt x="14449" y="21600"/>
                  <a:pt x="7249" y="21326"/>
                  <a:pt x="0" y="0"/>
                </a:cubicBezTo>
              </a:path>
            </a:pathLst>
          </a:custGeom>
          <a:ln w="38100">
            <a:solidFill>
              <a:srgbClr val="148B93"/>
            </a:solidFill>
            <a:miter lim="400000"/>
            <a:tailEnd type="triangle"/>
          </a:ln>
        </p:spPr>
        <p:txBody>
          <a:bodyPr/>
          <a:lstStyle/>
          <a:p>
            <a:endParaRPr/>
          </a:p>
        </p:txBody>
      </p:sp>
      <p:sp>
        <p:nvSpPr>
          <p:cNvPr id="37" name="validieren"/>
          <p:cNvSpPr txBox="1"/>
          <p:nvPr/>
        </p:nvSpPr>
        <p:spPr>
          <a:xfrm>
            <a:off x="3977605" y="5293382"/>
            <a:ext cx="1120500" cy="410369"/>
          </a:xfrm>
          <a:prstGeom prst="rect">
            <a:avLst/>
          </a:prstGeom>
          <a:solidFill>
            <a:srgbClr val="FFFFFF"/>
          </a:solidFill>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2000" i="1"/>
            </a:lvl1pPr>
          </a:lstStyle>
          <a:p>
            <a:r>
              <a:rPr>
                <a:latin typeface="Calibri" charset="0"/>
                <a:ea typeface="Calibri" charset="0"/>
                <a:cs typeface="Calibri" charset="0"/>
              </a:rPr>
              <a:t>validieren</a:t>
            </a:r>
          </a:p>
        </p:txBody>
      </p:sp>
      <p:sp>
        <p:nvSpPr>
          <p:cNvPr id="38" name="Alina: 37 Muscheln…"/>
          <p:cNvSpPr txBox="1"/>
          <p:nvPr/>
        </p:nvSpPr>
        <p:spPr>
          <a:xfrm>
            <a:off x="467544" y="5692026"/>
            <a:ext cx="2592288" cy="841256"/>
          </a:xfrm>
          <a:prstGeom prst="rect">
            <a:avLst/>
          </a:prstGeom>
          <a:solidFill>
            <a:srgbClr val="DCDEE0"/>
          </a:solidFill>
          <a:ln w="12700">
            <a:miter lim="400000"/>
          </a:ln>
          <a:extLst>
            <a:ext uri="{C572A759-6A51-4108-AA02-DFA0A04FC94B}">
              <ma14:wrappingTextBoxFlag xmlns="" xmlns:ma14="http://schemas.microsoft.com/office/mac/drawingml/2011/main" val="1"/>
            </a:ext>
          </a:extLst>
        </p:spPr>
        <p:txBody>
          <a:bodyPr wrap="square" lIns="50800" tIns="50800" rIns="50800" bIns="50800" anchor="ctr">
            <a:spAutoFit/>
          </a:bodyPr>
          <a:lstStyle/>
          <a:p>
            <a:pPr algn="just">
              <a:defRPr sz="1400"/>
            </a:pPr>
            <a:r>
              <a:rPr lang="de-DE" sz="1600" dirty="0">
                <a:latin typeface="Calibri" charset="0"/>
                <a:ea typeface="Calibri" charset="0"/>
                <a:cs typeface="Calibri" charset="0"/>
              </a:rPr>
              <a:t>Eliane hat jetzt 7,50 €.</a:t>
            </a:r>
          </a:p>
          <a:p>
            <a:pPr algn="just">
              <a:defRPr sz="1400"/>
            </a:pPr>
            <a:r>
              <a:rPr lang="de-DE" sz="1600" dirty="0">
                <a:latin typeface="Calibri" charset="0"/>
                <a:ea typeface="Calibri" charset="0"/>
                <a:cs typeface="Calibri" charset="0"/>
              </a:rPr>
              <a:t>Was kann sie noch für höchstens 7,50 € kaufen?</a:t>
            </a:r>
          </a:p>
        </p:txBody>
      </p:sp>
      <p:sp>
        <p:nvSpPr>
          <p:cNvPr id="39" name="„zusammen“ ≙ Addition"/>
          <p:cNvSpPr txBox="1"/>
          <p:nvPr/>
        </p:nvSpPr>
        <p:spPr>
          <a:xfrm>
            <a:off x="323528" y="2873261"/>
            <a:ext cx="3888432" cy="348813"/>
          </a:xfrm>
          <a:prstGeom prst="rect">
            <a:avLst/>
          </a:prstGeom>
          <a:solidFill>
            <a:srgbClr val="DCDEE0"/>
          </a:solidFill>
          <a:ln w="12700">
            <a:miter lim="400000"/>
          </a:ln>
          <a:extLst>
            <a:ext uri="{C572A759-6A51-4108-AA02-DFA0A04FC94B}">
              <ma14:wrappingTextBoxFlag xmlns="" xmlns:ma14="http://schemas.microsoft.com/office/mac/drawingml/2011/main" val="1"/>
            </a:ext>
          </a:extLst>
        </p:spPr>
        <p:txBody>
          <a:bodyPr wrap="square" lIns="50800" tIns="50800" rIns="50800" bIns="50800" anchor="ctr">
            <a:spAutoFit/>
          </a:bodyPr>
          <a:lstStyle>
            <a:lvl1pPr>
              <a:defRPr sz="1800"/>
            </a:lvl1pPr>
          </a:lstStyle>
          <a:p>
            <a:r>
              <a:rPr lang="de-DE" sz="1600" dirty="0">
                <a:latin typeface="Calibri" charset="0"/>
                <a:ea typeface="Calibri" charset="0"/>
                <a:cs typeface="Calibri" charset="0"/>
              </a:rPr>
              <a:t>Preise der Abbildung entnehmen</a:t>
            </a:r>
          </a:p>
        </p:txBody>
      </p:sp>
      <p:sp>
        <p:nvSpPr>
          <p:cNvPr id="40" name="jeder hat eine bestimmte Menge an Muscheln,…"/>
          <p:cNvSpPr txBox="1"/>
          <p:nvPr/>
        </p:nvSpPr>
        <p:spPr>
          <a:xfrm>
            <a:off x="323528" y="980728"/>
            <a:ext cx="3024335" cy="1087477"/>
          </a:xfrm>
          <a:prstGeom prst="rect">
            <a:avLst/>
          </a:prstGeom>
          <a:solidFill>
            <a:srgbClr val="DCDEE0"/>
          </a:solidFill>
          <a:ln w="12700">
            <a:miter lim="400000"/>
          </a:ln>
          <a:extLst>
            <a:ext uri="{C572A759-6A51-4108-AA02-DFA0A04FC94B}">
              <ma14:wrappingTextBoxFlag xmlns="" xmlns:ma14="http://schemas.microsoft.com/office/mac/drawingml/2011/main" val="1"/>
            </a:ext>
          </a:extLst>
        </p:spPr>
        <p:txBody>
          <a:bodyPr wrap="square" lIns="50800" tIns="50800" rIns="50800" bIns="50800" anchor="ctr">
            <a:spAutoFit/>
          </a:bodyPr>
          <a:lstStyle/>
          <a:p>
            <a:pPr algn="just">
              <a:defRPr sz="1400"/>
            </a:pPr>
            <a:r>
              <a:rPr lang="de-DE" sz="1600" dirty="0">
                <a:latin typeface="Calibri" charset="0"/>
                <a:ea typeface="Calibri" charset="0"/>
                <a:cs typeface="Calibri" charset="0"/>
              </a:rPr>
              <a:t>Es darf zusammen nicht mehr als 7,50 € kosten, verschiedene Kombinationen sind möglich: __+…&lt; 7,50 €.</a:t>
            </a:r>
          </a:p>
        </p:txBody>
      </p:sp>
      <p:sp>
        <p:nvSpPr>
          <p:cNvPr id="42" name="Ergebnis: 92"/>
          <p:cNvSpPr txBox="1"/>
          <p:nvPr/>
        </p:nvSpPr>
        <p:spPr>
          <a:xfrm>
            <a:off x="6804248" y="2508285"/>
            <a:ext cx="1857516" cy="348813"/>
          </a:xfrm>
          <a:prstGeom prst="rect">
            <a:avLst/>
          </a:prstGeom>
          <a:solidFill>
            <a:srgbClr val="DCDEE0"/>
          </a:solidFill>
          <a:ln w="12700">
            <a:miter lim="400000"/>
          </a:ln>
          <a:extLst>
            <a:ext uri="{C572A759-6A51-4108-AA02-DFA0A04FC94B}">
              <ma14:wrappingTextBoxFlag xmlns="" xmlns:ma14="http://schemas.microsoft.com/office/mac/drawingml/2011/main" val="1"/>
            </a:ext>
          </a:extLst>
        </p:spPr>
        <p:txBody>
          <a:bodyPr wrap="square" lIns="50800" tIns="50800" rIns="50800" bIns="50800" anchor="ctr">
            <a:spAutoFit/>
          </a:bodyPr>
          <a:lstStyle>
            <a:lvl1pPr>
              <a:defRPr sz="1800"/>
            </a:lvl1pPr>
          </a:lstStyle>
          <a:p>
            <a:r>
              <a:rPr lang="de-DE" sz="1600" dirty="0">
                <a:latin typeface="Calibri" charset="0"/>
                <a:ea typeface="Calibri" charset="0"/>
                <a:cs typeface="Calibri" charset="0"/>
              </a:rPr>
              <a:t>Ergebnis: 7,30 €</a:t>
            </a:r>
          </a:p>
        </p:txBody>
      </p:sp>
      <p:sp>
        <p:nvSpPr>
          <p:cNvPr id="43" name="Was bedeutet 92?"/>
          <p:cNvSpPr txBox="1"/>
          <p:nvPr/>
        </p:nvSpPr>
        <p:spPr>
          <a:xfrm>
            <a:off x="6660232" y="3717032"/>
            <a:ext cx="2304256" cy="841256"/>
          </a:xfrm>
          <a:prstGeom prst="rect">
            <a:avLst/>
          </a:prstGeom>
          <a:solidFill>
            <a:srgbClr val="DCDEE0"/>
          </a:solidFill>
          <a:ln w="12700">
            <a:miter lim="400000"/>
          </a:ln>
          <a:extLst>
            <a:ext uri="{C572A759-6A51-4108-AA02-DFA0A04FC94B}">
              <ma14:wrappingTextBoxFlag xmlns="" xmlns:ma14="http://schemas.microsoft.com/office/mac/drawingml/2011/main" val="1"/>
            </a:ext>
          </a:extLst>
        </p:spPr>
        <p:txBody>
          <a:bodyPr wrap="square" lIns="50800" tIns="50800" rIns="50800" bIns="50800" anchor="ctr">
            <a:spAutoFit/>
          </a:bodyPr>
          <a:lstStyle>
            <a:lvl1pPr>
              <a:defRPr sz="1800"/>
            </a:lvl1pPr>
          </a:lstStyle>
          <a:p>
            <a:pPr algn="just"/>
            <a:r>
              <a:rPr lang="de-DE" sz="1600" dirty="0">
                <a:latin typeface="Calibri" charset="0"/>
                <a:ea typeface="Calibri" charset="0"/>
                <a:cs typeface="Calibri" charset="0"/>
              </a:rPr>
              <a:t>7,30 € &lt; 7,50 €, also wurde eine Lösung gefunden.</a:t>
            </a:r>
          </a:p>
        </p:txBody>
      </p:sp>
      <p:sp>
        <p:nvSpPr>
          <p:cNvPr id="44" name="beide Mädchen zusammen haben 92 Muscheln"/>
          <p:cNvSpPr txBox="1"/>
          <p:nvPr/>
        </p:nvSpPr>
        <p:spPr>
          <a:xfrm>
            <a:off x="6084168" y="5615082"/>
            <a:ext cx="2808312" cy="841256"/>
          </a:xfrm>
          <a:prstGeom prst="rect">
            <a:avLst/>
          </a:prstGeom>
          <a:solidFill>
            <a:srgbClr val="DCDEE0"/>
          </a:solidFill>
          <a:ln w="12700">
            <a:miter lim="400000"/>
          </a:ln>
          <a:extLst>
            <a:ext uri="{C572A759-6A51-4108-AA02-DFA0A04FC94B}">
              <ma14:wrappingTextBoxFlag xmlns="" xmlns:ma14="http://schemas.microsoft.com/office/mac/drawingml/2011/main" val="1"/>
            </a:ext>
          </a:extLst>
        </p:spPr>
        <p:txBody>
          <a:bodyPr wrap="square" lIns="50800" tIns="50800" rIns="50800" bIns="50800" anchor="ctr">
            <a:spAutoFit/>
          </a:bodyPr>
          <a:lstStyle>
            <a:lvl1pPr>
              <a:defRPr sz="1800"/>
            </a:lvl1pPr>
          </a:lstStyle>
          <a:p>
            <a:pPr algn="just"/>
            <a:r>
              <a:rPr lang="de-DE" sz="1600" dirty="0">
                <a:latin typeface="Calibri" charset="0"/>
                <a:ea typeface="Calibri" charset="0"/>
                <a:cs typeface="Calibri" charset="0"/>
              </a:rPr>
              <a:t>Eliane kann sich noch eine Gießkanne und einen Eimer kaufen.</a:t>
            </a:r>
          </a:p>
        </p:txBody>
      </p:sp>
      <p:pic>
        <p:nvPicPr>
          <p:cNvPr id="47" name="Grafik 46">
            <a:extLst>
              <a:ext uri="{FF2B5EF4-FFF2-40B4-BE49-F238E27FC236}">
                <a16:creationId xmlns:a16="http://schemas.microsoft.com/office/drawing/2014/main" id="{CEAC08ED-1377-6243-A971-04114B430B9B}"/>
              </a:ext>
            </a:extLst>
          </p:cNvPr>
          <p:cNvPicPr/>
          <p:nvPr/>
        </p:nvPicPr>
        <p:blipFill>
          <a:blip r:embed="rId4">
            <a:extLst>
              <a:ext uri="{28A0092B-C50C-407E-A947-70E740481C1C}">
                <a14:useLocalDpi xmlns:a14="http://schemas.microsoft.com/office/drawing/2010/main" val="0"/>
              </a:ext>
            </a:extLst>
          </a:blip>
          <a:stretch>
            <a:fillRect/>
          </a:stretch>
        </p:blipFill>
        <p:spPr bwMode="auto">
          <a:xfrm>
            <a:off x="6892213" y="615099"/>
            <a:ext cx="1575744" cy="1363719"/>
          </a:xfrm>
          <a:prstGeom prst="rect">
            <a:avLst/>
          </a:prstGeom>
          <a:noFill/>
          <a:ln>
            <a:noFill/>
          </a:ln>
          <a:extLst>
            <a:ext uri="{53640926-AAD7-44D8-BBD7-CCE9431645EC}">
              <a14:shadowObscured xmlns:a14="http://schemas.microsoft.com/office/drawing/2010/main"/>
            </a:ext>
          </a:extLst>
        </p:spPr>
      </p:pic>
      <p:sp>
        <p:nvSpPr>
          <p:cNvPr id="41" name="Summe berechnen: 37+55=92"/>
          <p:cNvSpPr txBox="1"/>
          <p:nvPr/>
        </p:nvSpPr>
        <p:spPr>
          <a:xfrm>
            <a:off x="3923928" y="929625"/>
            <a:ext cx="3240360" cy="595035"/>
          </a:xfrm>
          <a:prstGeom prst="rect">
            <a:avLst/>
          </a:prstGeom>
          <a:solidFill>
            <a:srgbClr val="DCDEE0"/>
          </a:solidFill>
          <a:ln w="12700">
            <a:miter lim="400000"/>
          </a:ln>
          <a:extLst>
            <a:ext uri="{C572A759-6A51-4108-AA02-DFA0A04FC94B}">
              <ma14:wrappingTextBoxFlag xmlns="" xmlns:ma14="http://schemas.microsoft.com/office/mac/drawingml/2011/main" val="1"/>
            </a:ext>
          </a:extLst>
        </p:spPr>
        <p:txBody>
          <a:bodyPr wrap="square" lIns="50800" tIns="50800" rIns="50800" bIns="50800" anchor="ctr">
            <a:spAutoFit/>
          </a:bodyPr>
          <a:lstStyle>
            <a:lvl1pPr>
              <a:defRPr sz="1800"/>
            </a:lvl1pPr>
          </a:lstStyle>
          <a:p>
            <a:pPr algn="just"/>
            <a:r>
              <a:rPr lang="de-DE" sz="1600" dirty="0">
                <a:latin typeface="Calibri" charset="0"/>
                <a:ea typeface="Calibri" charset="0"/>
                <a:cs typeface="Calibri" charset="0"/>
              </a:rPr>
              <a:t>Prüfen einer möglichen Kombination: bspw. 2,50 € + 4,80 €</a:t>
            </a:r>
          </a:p>
        </p:txBody>
      </p:sp>
    </p:spTree>
    <p:extLst>
      <p:ext uri="{BB962C8B-B14F-4D97-AF65-F5344CB8AC3E}">
        <p14:creationId xmlns:p14="http://schemas.microsoft.com/office/powerpoint/2010/main" val="3178575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3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p:tmAbs val="0"/>
                                  </p:iterate>
                                  <p:childTnLst>
                                    <p:set>
                                      <p:cBhvr>
                                        <p:cTn id="14" fill="hold"/>
                                        <p:tgtEl>
                                          <p:spTgt spid="4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p:tmAbs val="0"/>
                                  </p:iterate>
                                  <p:childTnLst>
                                    <p:set>
                                      <p:cBhvr>
                                        <p:cTn id="18" fill="hold"/>
                                        <p:tgtEl>
                                          <p:spTgt spid="4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iterate>
                                    <p:tmAbs val="0"/>
                                  </p:iterate>
                                  <p:childTnLst>
                                    <p:set>
                                      <p:cBhvr>
                                        <p:cTn id="22" fill="hold"/>
                                        <p:tgtEl>
                                          <p:spTgt spid="4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iterate>
                                    <p:tmAbs val="0"/>
                                  </p:iterate>
                                  <p:childTnLst>
                                    <p:set>
                                      <p:cBhvr>
                                        <p:cTn id="26" fill="hold"/>
                                        <p:tgtEl>
                                          <p:spTgt spid="4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iterate>
                                    <p:tmAbs val="0"/>
                                  </p:iterate>
                                  <p:childTnLst>
                                    <p:set>
                                      <p:cBhvr>
                                        <p:cTn id="30" fill="hold"/>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advAuto="0"/>
      <p:bldP spid="39" grpId="0" animBg="1" advAuto="0"/>
      <p:bldP spid="40" grpId="0" animBg="1" advAuto="0"/>
      <p:bldP spid="42" grpId="0" animBg="1" advAuto="0"/>
      <p:bldP spid="43" grpId="0" animBg="1" advAuto="0"/>
      <p:bldP spid="44" grpId="0" animBg="1" advAuto="0"/>
      <p:bldP spid="41" grpId="0" animBg="1" advAuto="0"/>
    </p:bld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Inhaltsplatzhalter 4"/>
          <p:cNvSpPr>
            <a:spLocks noGrp="1"/>
          </p:cNvSpPr>
          <p:nvPr>
            <p:ph idx="1"/>
          </p:nvPr>
        </p:nvSpPr>
        <p:spPr>
          <a:prstGeom prst="rect">
            <a:avLst/>
          </a:prstGeom>
        </p:spPr>
        <p:txBody>
          <a:bodyPr/>
          <a:lstStyle/>
          <a:p>
            <a:pPr marL="0" indent="0">
              <a:buNone/>
            </a:pPr>
            <a:r>
              <a:rPr lang="de-DE" b="1" dirty="0">
                <a:solidFill>
                  <a:schemeClr val="accent2"/>
                </a:solidFill>
              </a:rPr>
              <a:t>Diese Folie gehört mit zum Material und darf nicht entfernt werden.</a:t>
            </a:r>
          </a:p>
          <a:p>
            <a:pPr marL="0" indent="0" algn="just">
              <a:buNone/>
            </a:pPr>
            <a:r>
              <a:rPr lang="de-DE" dirty="0"/>
              <a:t>Dieses Material wurde von Leonie Ratte &amp; Petra Scherer für das Deutsche Zentrum für Lehrerbildung Mathematik (DZLM) konzipiert und kann, soweit nicht anderweitig gekennzeichnet, unter der </a:t>
            </a:r>
            <a:r>
              <a:rPr lang="de-DE" dirty="0">
                <a:solidFill>
                  <a:schemeClr val="accent1"/>
                </a:solidFill>
              </a:rPr>
              <a:t>Creative </a:t>
            </a:r>
            <a:r>
              <a:rPr lang="de-DE" dirty="0" err="1">
                <a:solidFill>
                  <a:schemeClr val="accent1"/>
                </a:solidFill>
              </a:rPr>
              <a:t>Commons</a:t>
            </a:r>
            <a:r>
              <a:rPr lang="de-DE" dirty="0">
                <a:solidFill>
                  <a:schemeClr val="accent1"/>
                </a:solidFill>
              </a:rPr>
              <a:t> Namensnennung – Weitergabe unter gleichen Bedingungen 4.0 Internationale Lizenz </a:t>
            </a:r>
            <a:r>
              <a:rPr lang="de-DE" dirty="0"/>
              <a:t>weiterverwendet werden.</a:t>
            </a:r>
          </a:p>
          <a:p>
            <a:pPr marL="0" indent="0" algn="just">
              <a:buNone/>
            </a:pPr>
            <a:r>
              <a:rPr lang="de-DE" dirty="0"/>
              <a:t>Das bedeutet insbesondere: Alle Folien und Materialien können für Zwecke der Aus- und Fortbildung gerne genutzt werden – unter der Voraussetzung, dass immer die Quellenhinweise aufgeführt bleiben. </a:t>
            </a:r>
          </a:p>
          <a:p>
            <a:pPr marL="0" indent="0" algn="just">
              <a:buNone/>
            </a:pPr>
            <a:r>
              <a:rPr lang="de-DE" dirty="0"/>
              <a:t>Bildnachweise und Zitatquellen finden sich auf den jeweiligen Folien bzw. Zusatzmaterialien.</a:t>
            </a:r>
          </a:p>
          <a:p>
            <a:pPr marL="0" indent="0" algn="just">
              <a:buNone/>
            </a:pPr>
            <a:r>
              <a:rPr lang="de-DE" dirty="0"/>
              <a:t>Weitere Hinweise und Informationen zum DZLM finden Sie unter </a:t>
            </a:r>
            <a:r>
              <a:rPr lang="de-DE" dirty="0">
                <a:hlinkClick r:id="rId3"/>
              </a:rPr>
              <a:t>dzlm.de</a:t>
            </a:r>
            <a:r>
              <a:rPr lang="de-DE" dirty="0"/>
              <a:t>.</a:t>
            </a:r>
          </a:p>
          <a:p>
            <a:pPr marL="0" indent="0">
              <a:buNone/>
            </a:pPr>
            <a:endParaRPr lang="de-DE" b="1" dirty="0">
              <a:solidFill>
                <a:schemeClr val="accent2"/>
              </a:solidFill>
            </a:endParaRPr>
          </a:p>
        </p:txBody>
      </p:sp>
      <p:sp>
        <p:nvSpPr>
          <p:cNvPr id="5" name="Titel 4"/>
          <p:cNvSpPr>
            <a:spLocks noGrp="1"/>
          </p:cNvSpPr>
          <p:nvPr>
            <p:ph type="title"/>
          </p:nvPr>
        </p:nvSpPr>
        <p:spPr/>
        <p:txBody>
          <a:bodyPr>
            <a:normAutofit/>
          </a:bodyPr>
          <a:lstStyle/>
          <a:p>
            <a:r>
              <a:rPr lang="de-DE"/>
              <a:t>Hinweise zu den Lizenzbedingungen</a:t>
            </a:r>
          </a:p>
        </p:txBody>
      </p:sp>
      <p:sp>
        <p:nvSpPr>
          <p:cNvPr id="12" name="Titel 1"/>
          <p:cNvSpPr txBox="1">
            <a:spLocks/>
          </p:cNvSpPr>
          <p:nvPr/>
        </p:nvSpPr>
        <p:spPr>
          <a:xfrm>
            <a:off x="323528" y="417587"/>
            <a:ext cx="8424936" cy="490861"/>
          </a:xfrm>
          <a:prstGeom prst="rect">
            <a:avLst/>
          </a:prstGeom>
        </p:spPr>
        <p:txBody>
          <a:bodyPr vert="horz" lIns="91440" tIns="45720" rIns="91440" bIns="45720" rtlCol="0" anchor="ctr">
            <a:normAutofit fontScale="97500" lnSpcReduction="10000"/>
          </a:bodyPr>
          <a:lst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endParaRPr lang="de-DE" kern="0"/>
          </a:p>
        </p:txBody>
      </p:sp>
      <p:pic>
        <p:nvPicPr>
          <p:cNvPr id="14" name="Bild 13"/>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728850" y="548680"/>
            <a:ext cx="1091622" cy="393700"/>
          </a:xfrm>
          <a:prstGeom prst="rect">
            <a:avLst/>
          </a:prstGeom>
        </p:spPr>
      </p:pic>
    </p:spTree>
    <p:extLst>
      <p:ext uri="{BB962C8B-B14F-4D97-AF65-F5344CB8AC3E}">
        <p14:creationId xmlns:p14="http://schemas.microsoft.com/office/powerpoint/2010/main" val="33349026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526ADC-ED99-D24A-B61F-E9E9A6162C68}"/>
              </a:ext>
            </a:extLst>
          </p:cNvPr>
          <p:cNvSpPr>
            <a:spLocks noGrp="1"/>
          </p:cNvSpPr>
          <p:nvPr>
            <p:ph type="title"/>
          </p:nvPr>
        </p:nvSpPr>
        <p:spPr/>
        <p:txBody>
          <a:bodyPr/>
          <a:lstStyle/>
          <a:p>
            <a:r>
              <a:rPr lang="de-DE" dirty="0"/>
              <a:t>Pause </a:t>
            </a:r>
          </a:p>
        </p:txBody>
      </p:sp>
    </p:spTree>
    <p:extLst>
      <p:ext uri="{BB962C8B-B14F-4D97-AF65-F5344CB8AC3E}">
        <p14:creationId xmlns:p14="http://schemas.microsoft.com/office/powerpoint/2010/main" val="14121221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0429AD60-7E52-6A4E-9EF9-205300C44C77}"/>
              </a:ext>
            </a:extLst>
          </p:cNvPr>
          <p:cNvSpPr/>
          <p:nvPr/>
        </p:nvSpPr>
        <p:spPr bwMode="auto">
          <a:xfrm>
            <a:off x="0" y="3140968"/>
            <a:ext cx="5940152" cy="540061"/>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a:solidFill>
                <a:prstClr val="black"/>
              </a:solidFill>
              <a:latin typeface="Calibri" panose="020F0502020204030204" pitchFamily="34" charset="0"/>
            </a:endParaRPr>
          </a:p>
        </p:txBody>
      </p:sp>
      <p:sp>
        <p:nvSpPr>
          <p:cNvPr id="11" name="Rechteck 10"/>
          <p:cNvSpPr/>
          <p:nvPr/>
        </p:nvSpPr>
        <p:spPr bwMode="auto">
          <a:xfrm>
            <a:off x="0" y="1916833"/>
            <a:ext cx="806602" cy="4941168"/>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solidFill>
                <a:prstClr val="black"/>
              </a:solidFill>
              <a:latin typeface="Calibri" panose="020F0502020204030204" pitchFamily="34" charset="0"/>
            </a:endParaRPr>
          </a:p>
        </p:txBody>
      </p:sp>
      <p:sp>
        <p:nvSpPr>
          <p:cNvPr id="8" name="Titel 7"/>
          <p:cNvSpPr>
            <a:spLocks noGrp="1"/>
          </p:cNvSpPr>
          <p:nvPr>
            <p:ph type="title"/>
          </p:nvPr>
        </p:nvSpPr>
        <p:spPr/>
        <p:txBody>
          <a:bodyPr>
            <a:normAutofit/>
          </a:bodyPr>
          <a:lstStyle/>
          <a:p>
            <a:r>
              <a:rPr lang="de-DE" dirty="0"/>
              <a:t>Gliederung – Baustein 2</a:t>
            </a:r>
          </a:p>
        </p:txBody>
      </p:sp>
      <p:sp>
        <p:nvSpPr>
          <p:cNvPr id="9" name="Inhaltsplatzhalter 8"/>
          <p:cNvSpPr>
            <a:spLocks noGrp="1"/>
          </p:cNvSpPr>
          <p:nvPr>
            <p:ph idx="1"/>
          </p:nvPr>
        </p:nvSpPr>
        <p:spPr>
          <a:xfrm>
            <a:off x="395536" y="1340768"/>
            <a:ext cx="8424936" cy="3096344"/>
          </a:xfrm>
        </p:spPr>
        <p:txBody>
          <a:bodyPr/>
          <a:lstStyle/>
          <a:p>
            <a:pPr marL="514350" indent="-514350">
              <a:buClr>
                <a:srgbClr val="327A86"/>
              </a:buClr>
              <a:buAutoNum type="arabicPeriod"/>
            </a:pPr>
            <a:r>
              <a:rPr lang="de-DE" dirty="0"/>
              <a:t>Begrüßung und Rückblick</a:t>
            </a:r>
          </a:p>
          <a:p>
            <a:pPr marL="514350" indent="-514350">
              <a:buClr>
                <a:srgbClr val="327A86"/>
              </a:buClr>
              <a:buAutoNum type="arabicPeriod"/>
            </a:pPr>
            <a:r>
              <a:rPr lang="de-DE" dirty="0"/>
              <a:t>Einstieg: Distanzaufgabe </a:t>
            </a:r>
          </a:p>
          <a:p>
            <a:pPr marL="514350" indent="-514350">
              <a:buClr>
                <a:srgbClr val="327A86"/>
              </a:buClr>
              <a:buAutoNum type="arabicPeriod"/>
            </a:pPr>
            <a:r>
              <a:rPr lang="de-DE" dirty="0"/>
              <a:t>Modellbildungsprozess</a:t>
            </a:r>
            <a:r>
              <a:rPr lang="de-DE" dirty="0">
                <a:solidFill>
                  <a:srgbClr val="327A86"/>
                </a:solidFill>
              </a:rPr>
              <a:t>  </a:t>
            </a:r>
          </a:p>
          <a:p>
            <a:pPr marL="514350" indent="-514350">
              <a:buClr>
                <a:srgbClr val="327A86"/>
              </a:buClr>
              <a:buAutoNum type="arabicPeriod"/>
            </a:pPr>
            <a:r>
              <a:rPr lang="de-DE" dirty="0">
                <a:solidFill>
                  <a:srgbClr val="327A86"/>
                </a:solidFill>
              </a:rPr>
              <a:t>Hilfen beim Lösen von Sachaufgaben</a:t>
            </a:r>
          </a:p>
          <a:p>
            <a:pPr marL="514350" indent="-514350">
              <a:buClr>
                <a:srgbClr val="327A86"/>
              </a:buClr>
              <a:buAutoNum type="arabicPeriod"/>
            </a:pPr>
            <a:r>
              <a:rPr lang="de-DE" dirty="0"/>
              <a:t>Zur Gestaltung des Sachrechnens </a:t>
            </a:r>
          </a:p>
          <a:p>
            <a:pPr marL="762000" lvl="1" indent="-317500">
              <a:buClr>
                <a:schemeClr val="tx2"/>
              </a:buClr>
              <a:buFont typeface="Wingdings" charset="2"/>
              <a:buChar char="§"/>
            </a:pPr>
            <a:r>
              <a:rPr lang="de-DE" dirty="0">
                <a:solidFill>
                  <a:srgbClr val="FFFFFF"/>
                </a:solidFill>
              </a:rPr>
              <a:t>Sachrechnen in allen Jahrgangsstufen</a:t>
            </a:r>
          </a:p>
          <a:p>
            <a:pPr marL="762000" lvl="1" indent="-317500">
              <a:buClr>
                <a:schemeClr val="tx2"/>
              </a:buClr>
              <a:buFont typeface="Wingdings" charset="2"/>
              <a:buChar char="§"/>
            </a:pPr>
            <a:r>
              <a:rPr lang="de-DE" dirty="0">
                <a:solidFill>
                  <a:srgbClr val="FFFFFF"/>
                </a:solidFill>
              </a:rPr>
              <a:t>Sinnstiftende Lernanlässe</a:t>
            </a:r>
          </a:p>
          <a:p>
            <a:pPr marL="762000" lvl="1" indent="-317500">
              <a:buClr>
                <a:schemeClr val="tx2"/>
              </a:buClr>
              <a:buFont typeface="Wingdings" charset="2"/>
              <a:buChar char="§"/>
              <a:tabLst>
                <a:tab pos="706438" algn="l"/>
              </a:tabLst>
            </a:pPr>
            <a:r>
              <a:rPr lang="de-DE" dirty="0">
                <a:solidFill>
                  <a:srgbClr val="FFFFFF"/>
                </a:solidFill>
              </a:rPr>
              <a:t>Sachrechnen offen gestalten </a:t>
            </a:r>
            <a:endParaRPr lang="de-DE" dirty="0"/>
          </a:p>
          <a:p>
            <a:pPr marL="514350" indent="-514350">
              <a:buClr>
                <a:srgbClr val="327A86"/>
              </a:buClr>
              <a:buAutoNum type="arabicPeriod"/>
            </a:pPr>
            <a:r>
              <a:rPr lang="de-DE" dirty="0"/>
              <a:t>Merkmale guter Sachaufgaben</a:t>
            </a:r>
          </a:p>
          <a:p>
            <a:pPr marL="971550" lvl="1" indent="-514350">
              <a:buClr>
                <a:srgbClr val="327A86"/>
              </a:buClr>
              <a:buAutoNum type="arabicPeriod"/>
            </a:pPr>
            <a:endParaRPr lang="de-DE" dirty="0"/>
          </a:p>
          <a:p>
            <a:pPr marL="514350" indent="-514350">
              <a:buClr>
                <a:srgbClr val="327A86"/>
              </a:buClr>
              <a:buAutoNum type="arabicPeriod"/>
            </a:pPr>
            <a:endParaRPr lang="de-DE" dirty="0"/>
          </a:p>
        </p:txBody>
      </p:sp>
    </p:spTree>
    <p:extLst>
      <p:ext uri="{BB962C8B-B14F-4D97-AF65-F5344CB8AC3E}">
        <p14:creationId xmlns:p14="http://schemas.microsoft.com/office/powerpoint/2010/main" val="4814578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Hilfen beim Lösen von Sachaufgaben </a:t>
            </a:r>
          </a:p>
        </p:txBody>
      </p:sp>
      <p:grpSp>
        <p:nvGrpSpPr>
          <p:cNvPr id="3" name="Gruppierung 2"/>
          <p:cNvGrpSpPr/>
          <p:nvPr/>
        </p:nvGrpSpPr>
        <p:grpSpPr>
          <a:xfrm>
            <a:off x="-396552" y="1268760"/>
            <a:ext cx="7704856" cy="4104456"/>
            <a:chOff x="1187624" y="1628800"/>
            <a:chExt cx="6984776" cy="2520280"/>
          </a:xfrm>
        </p:grpSpPr>
        <p:sp>
          <p:nvSpPr>
            <p:cNvPr id="16" name="Rechteck 15"/>
            <p:cNvSpPr/>
            <p:nvPr/>
          </p:nvSpPr>
          <p:spPr bwMode="auto">
            <a:xfrm>
              <a:off x="1187624" y="1628800"/>
              <a:ext cx="6984776" cy="2520280"/>
            </a:xfrm>
            <a:prstGeom prst="rect">
              <a:avLst/>
            </a:prstGeom>
            <a:solidFill>
              <a:srgbClr val="327A86">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a:solidFill>
                  <a:schemeClr val="accent2"/>
                </a:solidFill>
                <a:latin typeface="Calibri" panose="020F0502020204030204" pitchFamily="34" charset="0"/>
              </a:endParaRPr>
            </a:p>
          </p:txBody>
        </p:sp>
        <p:sp>
          <p:nvSpPr>
            <p:cNvPr id="18" name="Rechteck 17"/>
            <p:cNvSpPr/>
            <p:nvPr/>
          </p:nvSpPr>
          <p:spPr bwMode="auto">
            <a:xfrm>
              <a:off x="1775129" y="1772816"/>
              <a:ext cx="6116959" cy="1789122"/>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a:latin typeface="Calibri" panose="020F0502020204030204" pitchFamily="34" charset="0"/>
              </a:endParaRPr>
            </a:p>
            <a:p>
              <a:endParaRPr lang="de-DE" sz="2000">
                <a:latin typeface="Calibri"/>
                <a:cs typeface="Calibri"/>
              </a:endParaRPr>
            </a:p>
          </p:txBody>
        </p:sp>
      </p:grpSp>
      <p:sp>
        <p:nvSpPr>
          <p:cNvPr id="20" name="Rechteck 19"/>
          <p:cNvSpPr/>
          <p:nvPr/>
        </p:nvSpPr>
        <p:spPr bwMode="auto">
          <a:xfrm>
            <a:off x="467544" y="1556792"/>
            <a:ext cx="6480720" cy="2952328"/>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de-DE" sz="2000" b="1" dirty="0">
                <a:latin typeface="Calibri" charset="0"/>
                <a:ea typeface="Calibri" charset="0"/>
                <a:cs typeface="Calibri" charset="0"/>
              </a:rPr>
              <a:t>Gruppenarbeit</a:t>
            </a:r>
          </a:p>
          <a:p>
            <a:endParaRPr lang="de-DE" sz="2000" dirty="0">
              <a:latin typeface="Calibri" charset="0"/>
              <a:ea typeface="Calibri" charset="0"/>
              <a:cs typeface="Calibri" charset="0"/>
            </a:endParaRPr>
          </a:p>
          <a:p>
            <a:pPr marL="457200" indent="-457200">
              <a:buClr>
                <a:srgbClr val="327A86"/>
              </a:buClr>
              <a:buFont typeface="+mj-lt"/>
              <a:buAutoNum type="alphaLcParenR"/>
            </a:pPr>
            <a:r>
              <a:rPr lang="de-DE" sz="2000" dirty="0">
                <a:latin typeface="Calibri" charset="0"/>
                <a:ea typeface="Calibri" charset="0"/>
                <a:cs typeface="Calibri" charset="0"/>
              </a:rPr>
              <a:t>Bearbeiten Sie das Ihnen zugeteilte Sachproblem.</a:t>
            </a:r>
          </a:p>
          <a:p>
            <a:pPr marL="457200" indent="-457200">
              <a:buClr>
                <a:srgbClr val="327A86"/>
              </a:buClr>
              <a:buFont typeface="+mj-lt"/>
              <a:buAutoNum type="alphaLcParenR"/>
            </a:pPr>
            <a:r>
              <a:rPr lang="de-DE" sz="2000" dirty="0">
                <a:latin typeface="Calibri" charset="0"/>
                <a:ea typeface="Calibri" charset="0"/>
                <a:cs typeface="Calibri" charset="0"/>
              </a:rPr>
              <a:t>Welche besonderen Anforderungen und möglichen Schwierigkeiten sehen Sie bei der Bearbeitung der Sachaufgabe durch die Schülerinnen und Schüler? </a:t>
            </a:r>
          </a:p>
          <a:p>
            <a:pPr marL="457200" indent="-457200">
              <a:buClr>
                <a:srgbClr val="327A86"/>
              </a:buClr>
              <a:buFont typeface="+mj-lt"/>
              <a:buAutoNum type="alphaLcParenR"/>
            </a:pPr>
            <a:r>
              <a:rPr lang="de-DE" sz="2000" dirty="0">
                <a:latin typeface="Calibri" charset="0"/>
                <a:ea typeface="Calibri" charset="0"/>
                <a:cs typeface="Calibri" charset="0"/>
              </a:rPr>
              <a:t>Welche Hilfen können den Schülerinnen und Schülern angeboten werden, um das Sachproblem erfolgreich zu bearbeiten?</a:t>
            </a:r>
            <a:endParaRPr lang="de-DE" sz="2000" dirty="0">
              <a:latin typeface="Calibri"/>
              <a:cs typeface="Calibri"/>
            </a:endParaRPr>
          </a:p>
          <a:p>
            <a:endParaRPr lang="de-DE" sz="2000" dirty="0">
              <a:latin typeface="Calibri"/>
              <a:cs typeface="Calibri"/>
            </a:endParaRPr>
          </a:p>
        </p:txBody>
      </p:sp>
    </p:spTree>
    <p:extLst>
      <p:ext uri="{BB962C8B-B14F-4D97-AF65-F5344CB8AC3E}">
        <p14:creationId xmlns:p14="http://schemas.microsoft.com/office/powerpoint/2010/main" val="36474962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2EDA558-47E0-F347-A042-B54CF19177FD}"/>
              </a:ext>
            </a:extLst>
          </p:cNvPr>
          <p:cNvSpPr>
            <a:spLocks noGrp="1"/>
          </p:cNvSpPr>
          <p:nvPr>
            <p:ph type="title"/>
          </p:nvPr>
        </p:nvSpPr>
        <p:spPr/>
        <p:txBody>
          <a:bodyPr/>
          <a:lstStyle/>
          <a:p>
            <a:r>
              <a:rPr lang="de-DE" dirty="0"/>
              <a:t>Hilfen beim Lösen von Sachaufgaben </a:t>
            </a:r>
          </a:p>
        </p:txBody>
      </p:sp>
      <p:sp>
        <p:nvSpPr>
          <p:cNvPr id="4" name="Inhaltsplatzhalter 3">
            <a:extLst>
              <a:ext uri="{FF2B5EF4-FFF2-40B4-BE49-F238E27FC236}">
                <a16:creationId xmlns:a16="http://schemas.microsoft.com/office/drawing/2014/main" id="{D4E15FF7-2083-734D-80A8-CE7581C278F6}"/>
              </a:ext>
            </a:extLst>
          </p:cNvPr>
          <p:cNvSpPr>
            <a:spLocks noGrp="1"/>
          </p:cNvSpPr>
          <p:nvPr>
            <p:ph idx="17"/>
          </p:nvPr>
        </p:nvSpPr>
        <p:spPr/>
        <p:txBody>
          <a:bodyPr/>
          <a:lstStyle/>
          <a:p>
            <a:r>
              <a:rPr lang="de-DE" dirty="0"/>
              <a:t>Sachproblem 1</a:t>
            </a:r>
          </a:p>
        </p:txBody>
      </p:sp>
      <p:sp>
        <p:nvSpPr>
          <p:cNvPr id="7" name="Textfeld 6">
            <a:extLst>
              <a:ext uri="{FF2B5EF4-FFF2-40B4-BE49-F238E27FC236}">
                <a16:creationId xmlns:a16="http://schemas.microsoft.com/office/drawing/2014/main" id="{7517F39F-210D-EE40-8BD0-0459AD582BB5}"/>
              </a:ext>
            </a:extLst>
          </p:cNvPr>
          <p:cNvSpPr txBox="1"/>
          <p:nvPr/>
        </p:nvSpPr>
        <p:spPr>
          <a:xfrm>
            <a:off x="6156176" y="6021288"/>
            <a:ext cx="1329804" cy="246221"/>
          </a:xfrm>
          <a:prstGeom prst="rect">
            <a:avLst/>
          </a:prstGeom>
          <a:noFill/>
        </p:spPr>
        <p:txBody>
          <a:bodyPr wrap="square" rtlCol="0">
            <a:spAutoFit/>
          </a:bodyPr>
          <a:lstStyle/>
          <a:p>
            <a:pPr marL="342900" indent="-342900">
              <a:spcBef>
                <a:spcPts val="400"/>
              </a:spcBef>
            </a:pPr>
            <a:r>
              <a:rPr lang="de-DE" sz="1000" dirty="0">
                <a:solidFill>
                  <a:srgbClr val="327A86"/>
                </a:solidFill>
                <a:latin typeface="Calibri"/>
                <a:cs typeface="Calibri"/>
              </a:rPr>
              <a:t>Quelle:: </a:t>
            </a:r>
            <a:r>
              <a:rPr lang="de-DE" sz="1000" dirty="0" err="1">
                <a:solidFill>
                  <a:srgbClr val="327A86"/>
                </a:solidFill>
                <a:latin typeface="Calibri"/>
                <a:cs typeface="Calibri"/>
              </a:rPr>
              <a:t>pikas.dzlm.de</a:t>
            </a:r>
            <a:endParaRPr lang="de-DE" sz="1000" dirty="0">
              <a:solidFill>
                <a:srgbClr val="327A86"/>
              </a:solidFill>
              <a:latin typeface="Calibri"/>
              <a:cs typeface="Calibri"/>
            </a:endParaRPr>
          </a:p>
        </p:txBody>
      </p:sp>
      <p:pic>
        <p:nvPicPr>
          <p:cNvPr id="11" name="Inhaltsplatzhalter 10">
            <a:extLst>
              <a:ext uri="{FF2B5EF4-FFF2-40B4-BE49-F238E27FC236}">
                <a16:creationId xmlns:a16="http://schemas.microsoft.com/office/drawing/2014/main" id="{2163F09C-0789-DE49-982E-E571236D76D0}"/>
              </a:ext>
            </a:extLst>
          </p:cNvPr>
          <p:cNvPicPr>
            <a:picLocks noGrp="1" noChangeAspect="1"/>
          </p:cNvPicPr>
          <p:nvPr>
            <p:ph idx="1"/>
          </p:nvPr>
        </p:nvPicPr>
        <p:blipFill>
          <a:blip r:embed="rId3"/>
          <a:stretch>
            <a:fillRect/>
          </a:stretch>
        </p:blipFill>
        <p:spPr>
          <a:xfrm>
            <a:off x="1345830" y="1516063"/>
            <a:ext cx="6452339" cy="5010150"/>
          </a:xfrm>
        </p:spPr>
      </p:pic>
      <p:sp>
        <p:nvSpPr>
          <p:cNvPr id="3" name="Textfeld 2">
            <a:extLst>
              <a:ext uri="{FF2B5EF4-FFF2-40B4-BE49-F238E27FC236}">
                <a16:creationId xmlns:a16="http://schemas.microsoft.com/office/drawing/2014/main" id="{7D922CC8-042D-8A4F-AA26-C4216DFC6846}"/>
              </a:ext>
            </a:extLst>
          </p:cNvPr>
          <p:cNvSpPr txBox="1"/>
          <p:nvPr/>
        </p:nvSpPr>
        <p:spPr>
          <a:xfrm>
            <a:off x="7164288" y="6381328"/>
            <a:ext cx="1656184" cy="307777"/>
          </a:xfrm>
          <a:prstGeom prst="rect">
            <a:avLst/>
          </a:prstGeom>
          <a:noFill/>
        </p:spPr>
        <p:txBody>
          <a:bodyPr wrap="square" rtlCol="0">
            <a:spAutoFit/>
          </a:bodyPr>
          <a:lstStyle/>
          <a:p>
            <a:pPr marL="342900" indent="-342900">
              <a:spcBef>
                <a:spcPts val="400"/>
              </a:spcBef>
            </a:pPr>
            <a:r>
              <a:rPr lang="de-DE" sz="1400" i="1" u="sng" dirty="0" err="1">
                <a:solidFill>
                  <a:srgbClr val="327A86"/>
                </a:solidFill>
                <a:latin typeface="Calibri"/>
                <a:cs typeface="Calibri"/>
              </a:rPr>
              <a:t>www.pikas.dzlm.de</a:t>
            </a:r>
            <a:endParaRPr lang="de-DE" sz="1400" i="1" u="sng" dirty="0">
              <a:solidFill>
                <a:srgbClr val="327A86"/>
              </a:solidFill>
              <a:latin typeface="Calibri"/>
              <a:cs typeface="Calibri"/>
            </a:endParaRPr>
          </a:p>
        </p:txBody>
      </p:sp>
    </p:spTree>
    <p:extLst>
      <p:ext uri="{BB962C8B-B14F-4D97-AF65-F5344CB8AC3E}">
        <p14:creationId xmlns:p14="http://schemas.microsoft.com/office/powerpoint/2010/main" val="1820745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2EDA558-47E0-F347-A042-B54CF19177FD}"/>
              </a:ext>
            </a:extLst>
          </p:cNvPr>
          <p:cNvSpPr>
            <a:spLocks noGrp="1"/>
          </p:cNvSpPr>
          <p:nvPr>
            <p:ph type="title"/>
          </p:nvPr>
        </p:nvSpPr>
        <p:spPr/>
        <p:txBody>
          <a:bodyPr/>
          <a:lstStyle/>
          <a:p>
            <a:r>
              <a:rPr lang="de-DE" dirty="0"/>
              <a:t>Hilfen beim Lösen von Sachaufgaben </a:t>
            </a:r>
          </a:p>
        </p:txBody>
      </p:sp>
      <p:sp>
        <p:nvSpPr>
          <p:cNvPr id="4" name="Inhaltsplatzhalter 3">
            <a:extLst>
              <a:ext uri="{FF2B5EF4-FFF2-40B4-BE49-F238E27FC236}">
                <a16:creationId xmlns:a16="http://schemas.microsoft.com/office/drawing/2014/main" id="{D4E15FF7-2083-734D-80A8-CE7581C278F6}"/>
              </a:ext>
            </a:extLst>
          </p:cNvPr>
          <p:cNvSpPr>
            <a:spLocks noGrp="1"/>
          </p:cNvSpPr>
          <p:nvPr>
            <p:ph idx="17"/>
          </p:nvPr>
        </p:nvSpPr>
        <p:spPr/>
        <p:txBody>
          <a:bodyPr/>
          <a:lstStyle/>
          <a:p>
            <a:r>
              <a:rPr lang="de-DE" dirty="0"/>
              <a:t>Sachproblem 2</a:t>
            </a:r>
          </a:p>
        </p:txBody>
      </p:sp>
      <p:sp>
        <p:nvSpPr>
          <p:cNvPr id="7" name="Textfeld 6">
            <a:extLst>
              <a:ext uri="{FF2B5EF4-FFF2-40B4-BE49-F238E27FC236}">
                <a16:creationId xmlns:a16="http://schemas.microsoft.com/office/drawing/2014/main" id="{7517F39F-210D-EE40-8BD0-0459AD582BB5}"/>
              </a:ext>
            </a:extLst>
          </p:cNvPr>
          <p:cNvSpPr txBox="1"/>
          <p:nvPr/>
        </p:nvSpPr>
        <p:spPr>
          <a:xfrm>
            <a:off x="6156176" y="6021288"/>
            <a:ext cx="1329804" cy="246221"/>
          </a:xfrm>
          <a:prstGeom prst="rect">
            <a:avLst/>
          </a:prstGeom>
          <a:noFill/>
        </p:spPr>
        <p:txBody>
          <a:bodyPr wrap="square" rtlCol="0">
            <a:spAutoFit/>
          </a:bodyPr>
          <a:lstStyle/>
          <a:p>
            <a:pPr marL="342900" indent="-342900">
              <a:spcBef>
                <a:spcPts val="400"/>
              </a:spcBef>
            </a:pPr>
            <a:r>
              <a:rPr lang="de-DE" sz="1000" dirty="0">
                <a:solidFill>
                  <a:srgbClr val="327A86"/>
                </a:solidFill>
                <a:latin typeface="Calibri"/>
                <a:cs typeface="Calibri"/>
              </a:rPr>
              <a:t>Quelle:: </a:t>
            </a:r>
            <a:r>
              <a:rPr lang="de-DE" sz="1000" dirty="0" err="1">
                <a:solidFill>
                  <a:srgbClr val="327A86"/>
                </a:solidFill>
                <a:latin typeface="Calibri"/>
                <a:cs typeface="Calibri"/>
              </a:rPr>
              <a:t>pikas.dzlm.de</a:t>
            </a:r>
            <a:endParaRPr lang="de-DE" sz="1000" dirty="0">
              <a:solidFill>
                <a:srgbClr val="327A86"/>
              </a:solidFill>
              <a:latin typeface="Calibri"/>
              <a:cs typeface="Calibri"/>
            </a:endParaRPr>
          </a:p>
        </p:txBody>
      </p:sp>
      <p:pic>
        <p:nvPicPr>
          <p:cNvPr id="9" name="Inhaltsplatzhalter 8">
            <a:extLst>
              <a:ext uri="{FF2B5EF4-FFF2-40B4-BE49-F238E27FC236}">
                <a16:creationId xmlns:a16="http://schemas.microsoft.com/office/drawing/2014/main" id="{F156C6C1-5254-CB4D-B860-1A65B50622B0}"/>
              </a:ext>
            </a:extLst>
          </p:cNvPr>
          <p:cNvPicPr>
            <a:picLocks noGrp="1" noChangeAspect="1"/>
          </p:cNvPicPr>
          <p:nvPr>
            <p:ph idx="1"/>
          </p:nvPr>
        </p:nvPicPr>
        <p:blipFill>
          <a:blip r:embed="rId3"/>
          <a:stretch>
            <a:fillRect/>
          </a:stretch>
        </p:blipFill>
        <p:spPr>
          <a:xfrm>
            <a:off x="1102103" y="1516063"/>
            <a:ext cx="6939793" cy="5010150"/>
          </a:xfrm>
        </p:spPr>
      </p:pic>
      <p:sp>
        <p:nvSpPr>
          <p:cNvPr id="6" name="Textfeld 5">
            <a:extLst>
              <a:ext uri="{FF2B5EF4-FFF2-40B4-BE49-F238E27FC236}">
                <a16:creationId xmlns:a16="http://schemas.microsoft.com/office/drawing/2014/main" id="{EDFD9040-098F-B241-9C06-16F67D31803D}"/>
              </a:ext>
            </a:extLst>
          </p:cNvPr>
          <p:cNvSpPr txBox="1"/>
          <p:nvPr/>
        </p:nvSpPr>
        <p:spPr>
          <a:xfrm>
            <a:off x="7308304" y="6381328"/>
            <a:ext cx="1656184" cy="307777"/>
          </a:xfrm>
          <a:prstGeom prst="rect">
            <a:avLst/>
          </a:prstGeom>
          <a:noFill/>
        </p:spPr>
        <p:txBody>
          <a:bodyPr wrap="square" rtlCol="0">
            <a:spAutoFit/>
          </a:bodyPr>
          <a:lstStyle/>
          <a:p>
            <a:pPr marL="342900" indent="-342900">
              <a:spcBef>
                <a:spcPts val="400"/>
              </a:spcBef>
            </a:pPr>
            <a:r>
              <a:rPr lang="de-DE" sz="1400" i="1" u="sng" dirty="0" err="1">
                <a:solidFill>
                  <a:srgbClr val="327A86"/>
                </a:solidFill>
                <a:latin typeface="Calibri"/>
                <a:cs typeface="Calibri"/>
              </a:rPr>
              <a:t>www.pikas.dzlm.de</a:t>
            </a:r>
            <a:endParaRPr lang="de-DE" sz="1400" i="1" u="sng" dirty="0">
              <a:solidFill>
                <a:srgbClr val="327A86"/>
              </a:solidFill>
              <a:latin typeface="Calibri"/>
              <a:cs typeface="Calibri"/>
            </a:endParaRPr>
          </a:p>
        </p:txBody>
      </p:sp>
    </p:spTree>
    <p:extLst>
      <p:ext uri="{BB962C8B-B14F-4D97-AF65-F5344CB8AC3E}">
        <p14:creationId xmlns:p14="http://schemas.microsoft.com/office/powerpoint/2010/main" val="22652405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DC37104-E3A0-E048-B410-11FBBD02BD75}"/>
              </a:ext>
            </a:extLst>
          </p:cNvPr>
          <p:cNvSpPr>
            <a:spLocks noGrp="1"/>
          </p:cNvSpPr>
          <p:nvPr>
            <p:ph type="title"/>
          </p:nvPr>
        </p:nvSpPr>
        <p:spPr/>
        <p:txBody>
          <a:bodyPr/>
          <a:lstStyle/>
          <a:p>
            <a:r>
              <a:rPr lang="de-DE" dirty="0"/>
              <a:t>Hilfen beim Lösen von Sachaufgaben</a:t>
            </a:r>
          </a:p>
        </p:txBody>
      </p:sp>
      <p:pic>
        <p:nvPicPr>
          <p:cNvPr id="5" name="Inhaltsplatzhalter 4">
            <a:extLst>
              <a:ext uri="{FF2B5EF4-FFF2-40B4-BE49-F238E27FC236}">
                <a16:creationId xmlns:a16="http://schemas.microsoft.com/office/drawing/2014/main" id="{7AEAD91F-317A-0341-AD43-FC1232C8647C}"/>
              </a:ext>
            </a:extLst>
          </p:cNvPr>
          <p:cNvPicPr>
            <a:picLocks noGrp="1" noChangeAspect="1"/>
          </p:cNvPicPr>
          <p:nvPr>
            <p:ph idx="1"/>
          </p:nvPr>
        </p:nvPicPr>
        <p:blipFill>
          <a:blip r:embed="rId3"/>
          <a:stretch>
            <a:fillRect/>
          </a:stretch>
        </p:blipFill>
        <p:spPr>
          <a:xfrm>
            <a:off x="477593" y="1125538"/>
            <a:ext cx="8117377" cy="5399087"/>
          </a:xfrm>
        </p:spPr>
      </p:pic>
      <p:sp>
        <p:nvSpPr>
          <p:cNvPr id="4" name="Textfeld 3">
            <a:extLst>
              <a:ext uri="{FF2B5EF4-FFF2-40B4-BE49-F238E27FC236}">
                <a16:creationId xmlns:a16="http://schemas.microsoft.com/office/drawing/2014/main" id="{4C8B6E87-E63E-7A40-A9DA-434862DF990C}"/>
              </a:ext>
            </a:extLst>
          </p:cNvPr>
          <p:cNvSpPr txBox="1"/>
          <p:nvPr/>
        </p:nvSpPr>
        <p:spPr>
          <a:xfrm>
            <a:off x="7164288" y="6381328"/>
            <a:ext cx="1656184" cy="307777"/>
          </a:xfrm>
          <a:prstGeom prst="rect">
            <a:avLst/>
          </a:prstGeom>
          <a:noFill/>
        </p:spPr>
        <p:txBody>
          <a:bodyPr wrap="square" rtlCol="0">
            <a:spAutoFit/>
          </a:bodyPr>
          <a:lstStyle/>
          <a:p>
            <a:pPr marL="342900" indent="-342900">
              <a:spcBef>
                <a:spcPts val="400"/>
              </a:spcBef>
            </a:pPr>
            <a:r>
              <a:rPr lang="de-DE" sz="1400" i="1" u="sng" dirty="0" err="1">
                <a:solidFill>
                  <a:srgbClr val="327A86"/>
                </a:solidFill>
                <a:latin typeface="Calibri"/>
                <a:cs typeface="Calibri"/>
              </a:rPr>
              <a:t>www.pikas.dzlm.de</a:t>
            </a:r>
            <a:endParaRPr lang="de-DE" sz="1400" i="1" u="sng" dirty="0">
              <a:solidFill>
                <a:srgbClr val="327A86"/>
              </a:solidFill>
              <a:latin typeface="Calibri"/>
              <a:cs typeface="Calibri"/>
            </a:endParaRPr>
          </a:p>
        </p:txBody>
      </p:sp>
    </p:spTree>
    <p:extLst>
      <p:ext uri="{BB962C8B-B14F-4D97-AF65-F5344CB8AC3E}">
        <p14:creationId xmlns:p14="http://schemas.microsoft.com/office/powerpoint/2010/main" val="16406886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663CB3D-2691-1B4C-931E-782A6B2D1EEB}"/>
              </a:ext>
            </a:extLst>
          </p:cNvPr>
          <p:cNvSpPr>
            <a:spLocks noGrp="1"/>
          </p:cNvSpPr>
          <p:nvPr>
            <p:ph type="title"/>
          </p:nvPr>
        </p:nvSpPr>
        <p:spPr/>
        <p:txBody>
          <a:bodyPr/>
          <a:lstStyle/>
          <a:p>
            <a:r>
              <a:rPr lang="de-DE" dirty="0"/>
              <a:t>Hilfen beim Lösen von Sachaufgaben </a:t>
            </a:r>
          </a:p>
        </p:txBody>
      </p:sp>
      <p:pic>
        <p:nvPicPr>
          <p:cNvPr id="5" name="Inhaltsplatzhalter 4">
            <a:extLst>
              <a:ext uri="{FF2B5EF4-FFF2-40B4-BE49-F238E27FC236}">
                <a16:creationId xmlns:a16="http://schemas.microsoft.com/office/drawing/2014/main" id="{0233991D-5DB2-2744-B6C0-76C38CE013E2}"/>
              </a:ext>
            </a:extLst>
          </p:cNvPr>
          <p:cNvPicPr>
            <a:picLocks noGrp="1" noChangeAspect="1"/>
          </p:cNvPicPr>
          <p:nvPr>
            <p:ph idx="1"/>
          </p:nvPr>
        </p:nvPicPr>
        <p:blipFill>
          <a:blip r:embed="rId3"/>
          <a:stretch>
            <a:fillRect/>
          </a:stretch>
        </p:blipFill>
        <p:spPr>
          <a:xfrm>
            <a:off x="513261" y="1125538"/>
            <a:ext cx="8046041" cy="5399087"/>
          </a:xfrm>
        </p:spPr>
      </p:pic>
      <p:sp>
        <p:nvSpPr>
          <p:cNvPr id="4" name="Textfeld 3">
            <a:extLst>
              <a:ext uri="{FF2B5EF4-FFF2-40B4-BE49-F238E27FC236}">
                <a16:creationId xmlns:a16="http://schemas.microsoft.com/office/drawing/2014/main" id="{672A3DD9-4344-E746-98E9-C71891C257B7}"/>
              </a:ext>
            </a:extLst>
          </p:cNvPr>
          <p:cNvSpPr txBox="1"/>
          <p:nvPr/>
        </p:nvSpPr>
        <p:spPr>
          <a:xfrm>
            <a:off x="7164288" y="6453336"/>
            <a:ext cx="1656184" cy="307777"/>
          </a:xfrm>
          <a:prstGeom prst="rect">
            <a:avLst/>
          </a:prstGeom>
          <a:noFill/>
        </p:spPr>
        <p:txBody>
          <a:bodyPr wrap="square" rtlCol="0">
            <a:spAutoFit/>
          </a:bodyPr>
          <a:lstStyle/>
          <a:p>
            <a:pPr marL="342900" indent="-342900">
              <a:spcBef>
                <a:spcPts val="400"/>
              </a:spcBef>
            </a:pPr>
            <a:r>
              <a:rPr lang="de-DE" sz="1400" i="1" u="sng" dirty="0" err="1">
                <a:solidFill>
                  <a:srgbClr val="327A86"/>
                </a:solidFill>
                <a:latin typeface="Calibri"/>
                <a:cs typeface="Calibri"/>
              </a:rPr>
              <a:t>www.pikas.dzlm.de</a:t>
            </a:r>
            <a:endParaRPr lang="de-DE" sz="1400" i="1" u="sng" dirty="0">
              <a:solidFill>
                <a:srgbClr val="327A86"/>
              </a:solidFill>
              <a:latin typeface="Calibri"/>
              <a:cs typeface="Calibri"/>
            </a:endParaRPr>
          </a:p>
        </p:txBody>
      </p:sp>
    </p:spTree>
    <p:extLst>
      <p:ext uri="{BB962C8B-B14F-4D97-AF65-F5344CB8AC3E}">
        <p14:creationId xmlns:p14="http://schemas.microsoft.com/office/powerpoint/2010/main" val="19407223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pierung 2">
            <a:extLst>
              <a:ext uri="{FF2B5EF4-FFF2-40B4-BE49-F238E27FC236}">
                <a16:creationId xmlns:a16="http://schemas.microsoft.com/office/drawing/2014/main" id="{62800A20-D1A0-8D4D-985A-CDB3B4083ABC}"/>
              </a:ext>
            </a:extLst>
          </p:cNvPr>
          <p:cNvGrpSpPr/>
          <p:nvPr/>
        </p:nvGrpSpPr>
        <p:grpSpPr>
          <a:xfrm>
            <a:off x="-324544" y="-531440"/>
            <a:ext cx="9073008" cy="4677824"/>
            <a:chOff x="1300282" y="1772816"/>
            <a:chExt cx="6984776" cy="5645650"/>
          </a:xfrm>
        </p:grpSpPr>
        <p:sp>
          <p:nvSpPr>
            <p:cNvPr id="5" name="Rechteck 4">
              <a:extLst>
                <a:ext uri="{FF2B5EF4-FFF2-40B4-BE49-F238E27FC236}">
                  <a16:creationId xmlns:a16="http://schemas.microsoft.com/office/drawing/2014/main" id="{2CB446E5-3665-7647-B070-1AC5BD197C71}"/>
                </a:ext>
              </a:extLst>
            </p:cNvPr>
            <p:cNvSpPr/>
            <p:nvPr/>
          </p:nvSpPr>
          <p:spPr bwMode="auto">
            <a:xfrm>
              <a:off x="1300282" y="4898186"/>
              <a:ext cx="6984776" cy="2520280"/>
            </a:xfrm>
            <a:prstGeom prst="rect">
              <a:avLst/>
            </a:prstGeom>
            <a:solidFill>
              <a:srgbClr val="327A86">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a:solidFill>
                  <a:schemeClr val="accent2"/>
                </a:solidFill>
                <a:latin typeface="Calibri" panose="020F0502020204030204" pitchFamily="34" charset="0"/>
              </a:endParaRPr>
            </a:p>
          </p:txBody>
        </p:sp>
        <p:sp>
          <p:nvSpPr>
            <p:cNvPr id="6" name="Rechteck 5">
              <a:extLst>
                <a:ext uri="{FF2B5EF4-FFF2-40B4-BE49-F238E27FC236}">
                  <a16:creationId xmlns:a16="http://schemas.microsoft.com/office/drawing/2014/main" id="{3498B99C-9A4F-D742-BD56-01380E0D9874}"/>
                </a:ext>
              </a:extLst>
            </p:cNvPr>
            <p:cNvSpPr/>
            <p:nvPr/>
          </p:nvSpPr>
          <p:spPr bwMode="auto">
            <a:xfrm>
              <a:off x="1775129" y="1772816"/>
              <a:ext cx="6116959" cy="1789122"/>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a:latin typeface="Calibri" panose="020F0502020204030204" pitchFamily="34" charset="0"/>
              </a:endParaRPr>
            </a:p>
            <a:p>
              <a:endParaRPr lang="de-DE" sz="2000">
                <a:latin typeface="Calibri"/>
                <a:cs typeface="Calibri"/>
              </a:endParaRPr>
            </a:p>
          </p:txBody>
        </p:sp>
      </p:grpSp>
      <p:sp>
        <p:nvSpPr>
          <p:cNvPr id="2" name="Inhaltsplatzhalter 1">
            <a:extLst>
              <a:ext uri="{FF2B5EF4-FFF2-40B4-BE49-F238E27FC236}">
                <a16:creationId xmlns:a16="http://schemas.microsoft.com/office/drawing/2014/main" id="{F3733DF3-52A3-A247-81FF-0F5D2119C5B0}"/>
              </a:ext>
            </a:extLst>
          </p:cNvPr>
          <p:cNvSpPr>
            <a:spLocks noGrp="1"/>
          </p:cNvSpPr>
          <p:nvPr>
            <p:ph idx="1"/>
          </p:nvPr>
        </p:nvSpPr>
        <p:spPr/>
        <p:txBody>
          <a:bodyPr/>
          <a:lstStyle/>
          <a:p>
            <a:pPr marL="0" indent="0">
              <a:buNone/>
            </a:pPr>
            <a:endParaRPr lang="de-DE" b="1" dirty="0"/>
          </a:p>
          <a:p>
            <a:pPr marL="0" indent="0">
              <a:buNone/>
            </a:pPr>
            <a:endParaRPr lang="de-DE" b="1" dirty="0"/>
          </a:p>
          <a:p>
            <a:pPr marL="0" indent="0">
              <a:buNone/>
            </a:pPr>
            <a:endParaRPr lang="de-DE" b="1" dirty="0"/>
          </a:p>
          <a:p>
            <a:pPr marL="0" indent="0">
              <a:buNone/>
            </a:pPr>
            <a:r>
              <a:rPr lang="de-DE" b="1" dirty="0"/>
              <a:t>Murmelphase: Diskutieren Sie mit Ihren Nachbar*innen</a:t>
            </a:r>
          </a:p>
          <a:p>
            <a:pPr marL="0" indent="0" algn="just">
              <a:spcBef>
                <a:spcPts val="0"/>
              </a:spcBef>
              <a:spcAft>
                <a:spcPts val="0"/>
              </a:spcAft>
              <a:buNone/>
            </a:pPr>
            <a:r>
              <a:rPr lang="de-DE" dirty="0"/>
              <a:t>Halten Sie die vorgestellten Unterstützungsmöglichkeiten für geeignet?</a:t>
            </a:r>
          </a:p>
          <a:p>
            <a:pPr marL="0" indent="0" algn="just">
              <a:spcBef>
                <a:spcPts val="0"/>
              </a:spcBef>
              <a:spcAft>
                <a:spcPts val="0"/>
              </a:spcAft>
              <a:buNone/>
            </a:pPr>
            <a:r>
              <a:rPr lang="de-DE" dirty="0"/>
              <a:t>Welche Chancen oder Hindernisse sehen Sie?</a:t>
            </a:r>
          </a:p>
        </p:txBody>
      </p:sp>
      <p:sp>
        <p:nvSpPr>
          <p:cNvPr id="3" name="Titel 2">
            <a:extLst>
              <a:ext uri="{FF2B5EF4-FFF2-40B4-BE49-F238E27FC236}">
                <a16:creationId xmlns:a16="http://schemas.microsoft.com/office/drawing/2014/main" id="{77F7B45D-386E-E849-A32F-A764A884B5BC}"/>
              </a:ext>
            </a:extLst>
          </p:cNvPr>
          <p:cNvSpPr>
            <a:spLocks noGrp="1"/>
          </p:cNvSpPr>
          <p:nvPr>
            <p:ph type="title"/>
          </p:nvPr>
        </p:nvSpPr>
        <p:spPr/>
        <p:txBody>
          <a:bodyPr/>
          <a:lstStyle/>
          <a:p>
            <a:r>
              <a:rPr lang="de-DE" dirty="0"/>
              <a:t>Hilfen beim Lösen von Sachaufgaben </a:t>
            </a:r>
          </a:p>
        </p:txBody>
      </p:sp>
    </p:spTree>
    <p:extLst>
      <p:ext uri="{BB962C8B-B14F-4D97-AF65-F5344CB8AC3E}">
        <p14:creationId xmlns:p14="http://schemas.microsoft.com/office/powerpoint/2010/main" val="5453230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Inhaltsplatzhalter 3"/>
          <p:cNvGraphicFramePr>
            <a:graphicFrameLocks noGrp="1"/>
          </p:cNvGraphicFramePr>
          <p:nvPr>
            <p:ph idx="1"/>
            <p:extLst>
              <p:ext uri="{D42A27DB-BD31-4B8C-83A1-F6EECF244321}">
                <p14:modId xmlns:p14="http://schemas.microsoft.com/office/powerpoint/2010/main" val="3042365393"/>
              </p:ext>
            </p:extLst>
          </p:nvPr>
        </p:nvGraphicFramePr>
        <p:xfrm>
          <a:off x="323850" y="1124744"/>
          <a:ext cx="8424864" cy="3329956"/>
        </p:xfrm>
        <a:graphic>
          <a:graphicData uri="http://schemas.openxmlformats.org/drawingml/2006/table">
            <a:tbl>
              <a:tblPr firstRow="1" bandRow="1">
                <a:tableStyleId>{5C22544A-7EE6-4342-B048-85BDC9FD1C3A}</a:tableStyleId>
              </a:tblPr>
              <a:tblGrid>
                <a:gridCol w="4212432">
                  <a:extLst>
                    <a:ext uri="{9D8B030D-6E8A-4147-A177-3AD203B41FA5}">
                      <a16:colId xmlns:a16="http://schemas.microsoft.com/office/drawing/2014/main" val="20000"/>
                    </a:ext>
                  </a:extLst>
                </a:gridCol>
                <a:gridCol w="4212432">
                  <a:extLst>
                    <a:ext uri="{9D8B030D-6E8A-4147-A177-3AD203B41FA5}">
                      <a16:colId xmlns:a16="http://schemas.microsoft.com/office/drawing/2014/main" val="20001"/>
                    </a:ext>
                  </a:extLst>
                </a:gridCol>
              </a:tblGrid>
              <a:tr h="360040">
                <a:tc>
                  <a:txBody>
                    <a:bodyPr/>
                    <a:lstStyle/>
                    <a:p>
                      <a:pPr algn="l" defTabSz="457200">
                        <a:tabLst>
                          <a:tab pos="914400" algn="l"/>
                        </a:tabLst>
                        <a:defRPr sz="1800" b="0">
                          <a:solidFill>
                            <a:srgbClr val="000000"/>
                          </a:solidFill>
                          <a:uFillTx/>
                        </a:defRPr>
                      </a:pPr>
                      <a:r>
                        <a:rPr sz="2000" b="1" dirty="0" err="1">
                          <a:solidFill>
                            <a:schemeClr val="bg1"/>
                          </a:solidFill>
                          <a:uFill>
                            <a:solidFill>
                              <a:srgbClr val="FFFFFF"/>
                            </a:solidFill>
                          </a:uFill>
                          <a:latin typeface="Calibri" charset="0"/>
                          <a:ea typeface="Calibri" charset="0"/>
                          <a:cs typeface="Calibri" charset="0"/>
                          <a:sym typeface="Arial"/>
                        </a:rPr>
                        <a:t>Schwierigkeiten</a:t>
                      </a:r>
                      <a:r>
                        <a:rPr sz="2000" b="1" dirty="0">
                          <a:solidFill>
                            <a:schemeClr val="bg1"/>
                          </a:solidFill>
                          <a:uFill>
                            <a:solidFill>
                              <a:srgbClr val="FFFFFF"/>
                            </a:solidFill>
                          </a:uFill>
                          <a:latin typeface="Calibri" charset="0"/>
                          <a:ea typeface="Calibri" charset="0"/>
                          <a:cs typeface="Calibri" charset="0"/>
                          <a:sym typeface="Arial"/>
                        </a:rPr>
                        <a:t>/</a:t>
                      </a:r>
                      <a:r>
                        <a:rPr sz="2000" b="1" dirty="0" err="1">
                          <a:solidFill>
                            <a:schemeClr val="bg1"/>
                          </a:solidFill>
                          <a:uFill>
                            <a:solidFill>
                              <a:srgbClr val="FFFFFF"/>
                            </a:solidFill>
                          </a:uFill>
                          <a:latin typeface="Calibri" charset="0"/>
                          <a:ea typeface="Calibri" charset="0"/>
                          <a:cs typeface="Calibri" charset="0"/>
                          <a:sym typeface="Arial"/>
                        </a:rPr>
                        <a:t>Fehler</a:t>
                      </a:r>
                      <a:endParaRPr sz="2000" b="1" dirty="0">
                        <a:solidFill>
                          <a:schemeClr val="bg1"/>
                        </a:solidFill>
                        <a:uFill>
                          <a:solidFill>
                            <a:srgbClr val="FFFFFF"/>
                          </a:solidFill>
                        </a:uFill>
                        <a:latin typeface="Calibri" charset="0"/>
                        <a:ea typeface="Calibri" charset="0"/>
                        <a:cs typeface="Calibri" charset="0"/>
                        <a:sym typeface="Arial"/>
                      </a:endParaRPr>
                    </a:p>
                  </a:txBody>
                  <a:tcPr marL="50800" marR="50800" marT="50800" marB="50800" anchor="ctr" horzOverflow="overflow"/>
                </a:tc>
                <a:tc>
                  <a:txBody>
                    <a:bodyPr/>
                    <a:lstStyle/>
                    <a:p>
                      <a:pPr algn="l" defTabSz="457200">
                        <a:tabLst>
                          <a:tab pos="914400" algn="l"/>
                        </a:tabLst>
                        <a:defRPr sz="1800" b="0">
                          <a:solidFill>
                            <a:srgbClr val="000000"/>
                          </a:solidFill>
                          <a:uFillTx/>
                        </a:defRPr>
                      </a:pPr>
                      <a:r>
                        <a:rPr sz="2000" b="1">
                          <a:solidFill>
                            <a:schemeClr val="bg1"/>
                          </a:solidFill>
                          <a:uFill>
                            <a:solidFill>
                              <a:srgbClr val="FFFFFF"/>
                            </a:solidFill>
                          </a:uFill>
                          <a:latin typeface="Calibri" charset="0"/>
                          <a:ea typeface="Calibri" charset="0"/>
                          <a:cs typeface="Calibri" charset="0"/>
                          <a:sym typeface="Arial"/>
                        </a:rPr>
                        <a:t>mögliche Hilfen</a:t>
                      </a:r>
                    </a:p>
                  </a:txBody>
                  <a:tcPr marL="50800" marR="50800" marT="50800" marB="50800" anchor="ctr" horzOverflow="overflow"/>
                </a:tc>
                <a:extLst>
                  <a:ext uri="{0D108BD9-81ED-4DB2-BD59-A6C34878D82A}">
                    <a16:rowId xmlns:a16="http://schemas.microsoft.com/office/drawing/2014/main" val="10000"/>
                  </a:ext>
                </a:extLst>
              </a:tr>
              <a:tr h="2923556">
                <a:tc>
                  <a:txBody>
                    <a:bodyPr/>
                    <a:lstStyle/>
                    <a:p>
                      <a:pPr algn="l" defTabSz="457200">
                        <a:lnSpc>
                          <a:spcPct val="115000"/>
                        </a:lnSpc>
                        <a:spcBef>
                          <a:spcPts val="1000"/>
                        </a:spcBef>
                        <a:defRPr sz="1600">
                          <a:uFillTx/>
                          <a:latin typeface="+mn-lt"/>
                          <a:ea typeface="+mn-ea"/>
                          <a:cs typeface="+mn-cs"/>
                        </a:defRPr>
                      </a:pPr>
                      <a:r>
                        <a:rPr sz="1700" dirty="0" err="1">
                          <a:latin typeface="Calibri" charset="0"/>
                          <a:ea typeface="Calibri" charset="0"/>
                          <a:cs typeface="Calibri" charset="0"/>
                        </a:rPr>
                        <a:t>Orientierung</a:t>
                      </a:r>
                      <a:r>
                        <a:rPr sz="1700" dirty="0">
                          <a:latin typeface="Calibri" charset="0"/>
                          <a:ea typeface="Calibri" charset="0"/>
                          <a:cs typeface="Calibri" charset="0"/>
                        </a:rPr>
                        <a:t> an </a:t>
                      </a:r>
                      <a:r>
                        <a:rPr sz="1700" b="1" u="none" dirty="0" err="1">
                          <a:latin typeface="Calibri" charset="0"/>
                          <a:ea typeface="Calibri" charset="0"/>
                          <a:cs typeface="Calibri" charset="0"/>
                        </a:rPr>
                        <a:t>Oberflächenmerkmalen</a:t>
                      </a:r>
                      <a:r>
                        <a:rPr sz="1700" dirty="0">
                          <a:latin typeface="Calibri" charset="0"/>
                          <a:ea typeface="Calibri" charset="0"/>
                          <a:cs typeface="Calibri" charset="0"/>
                        </a:rPr>
                        <a:t> </a:t>
                      </a:r>
                    </a:p>
                    <a:p>
                      <a:pPr marL="298450" indent="-285750" algn="l" defTabSz="457200">
                        <a:lnSpc>
                          <a:spcPct val="115000"/>
                        </a:lnSpc>
                        <a:spcBef>
                          <a:spcPts val="1000"/>
                        </a:spcBef>
                        <a:buClr>
                          <a:srgbClr val="327A86"/>
                        </a:buClr>
                        <a:buSzPct val="100000"/>
                        <a:buFont typeface="Wingdings" panose="05000000000000000000" pitchFamily="2" charset="2"/>
                        <a:buChar char="§"/>
                        <a:defRPr sz="1600">
                          <a:uFillTx/>
                          <a:latin typeface="+mn-lt"/>
                          <a:ea typeface="+mn-ea"/>
                          <a:cs typeface="+mn-cs"/>
                        </a:defRPr>
                      </a:pPr>
                      <a:r>
                        <a:rPr sz="1700" dirty="0" err="1">
                          <a:latin typeface="Calibri" charset="0"/>
                          <a:ea typeface="Calibri" charset="0"/>
                          <a:cs typeface="Calibri" charset="0"/>
                        </a:rPr>
                        <a:t>Orientierung</a:t>
                      </a:r>
                      <a:r>
                        <a:rPr sz="1700" dirty="0">
                          <a:latin typeface="Calibri" charset="0"/>
                          <a:ea typeface="Calibri" charset="0"/>
                          <a:cs typeface="Calibri" charset="0"/>
                        </a:rPr>
                        <a:t> an </a:t>
                      </a:r>
                      <a:r>
                        <a:rPr sz="1700" dirty="0" err="1">
                          <a:latin typeface="Calibri" charset="0"/>
                          <a:ea typeface="Calibri" charset="0"/>
                          <a:cs typeface="Calibri" charset="0"/>
                        </a:rPr>
                        <a:t>Zahlen</a:t>
                      </a:r>
                      <a:endParaRPr sz="1700" dirty="0">
                        <a:latin typeface="Calibri" charset="0"/>
                        <a:ea typeface="Calibri" charset="0"/>
                        <a:cs typeface="Calibri" charset="0"/>
                      </a:endParaRPr>
                    </a:p>
                    <a:p>
                      <a:pPr marL="298450" indent="-285750" algn="l" defTabSz="457200">
                        <a:lnSpc>
                          <a:spcPct val="115000"/>
                        </a:lnSpc>
                        <a:spcBef>
                          <a:spcPts val="1000"/>
                        </a:spcBef>
                        <a:buClr>
                          <a:srgbClr val="327A86"/>
                        </a:buClr>
                        <a:buSzPct val="100000"/>
                        <a:buFont typeface="Wingdings" panose="05000000000000000000" pitchFamily="2" charset="2"/>
                        <a:buChar char="§"/>
                        <a:defRPr sz="1600">
                          <a:uFillTx/>
                          <a:latin typeface="+mn-lt"/>
                          <a:ea typeface="+mn-ea"/>
                          <a:cs typeface="+mn-cs"/>
                        </a:defRPr>
                      </a:pPr>
                      <a:r>
                        <a:rPr sz="1700" dirty="0" err="1">
                          <a:latin typeface="Calibri" charset="0"/>
                          <a:ea typeface="Calibri" charset="0"/>
                          <a:cs typeface="Calibri" charset="0"/>
                        </a:rPr>
                        <a:t>Orientierung</a:t>
                      </a:r>
                      <a:r>
                        <a:rPr sz="1700" dirty="0">
                          <a:latin typeface="Calibri" charset="0"/>
                          <a:ea typeface="Calibri" charset="0"/>
                          <a:cs typeface="Calibri" charset="0"/>
                        </a:rPr>
                        <a:t> an </a:t>
                      </a:r>
                      <a:r>
                        <a:rPr sz="1700" dirty="0" err="1">
                          <a:latin typeface="Calibri" charset="0"/>
                          <a:ea typeface="Calibri" charset="0"/>
                          <a:cs typeface="Calibri" charset="0"/>
                        </a:rPr>
                        <a:t>Signalwörtern</a:t>
                      </a:r>
                      <a:endParaRPr sz="1700" dirty="0">
                        <a:latin typeface="Calibri" charset="0"/>
                        <a:ea typeface="Calibri" charset="0"/>
                        <a:cs typeface="Calibri" charset="0"/>
                      </a:endParaRPr>
                    </a:p>
                    <a:p>
                      <a:pPr marL="298450" indent="-285750" algn="l" defTabSz="457200">
                        <a:lnSpc>
                          <a:spcPct val="115000"/>
                        </a:lnSpc>
                        <a:spcBef>
                          <a:spcPts val="1000"/>
                        </a:spcBef>
                        <a:buClr>
                          <a:srgbClr val="327A86"/>
                        </a:buClr>
                        <a:buSzPct val="100000"/>
                        <a:buFont typeface="Wingdings" panose="05000000000000000000" pitchFamily="2" charset="2"/>
                        <a:buChar char="§"/>
                        <a:defRPr sz="1600">
                          <a:uFillTx/>
                          <a:latin typeface="+mn-lt"/>
                          <a:ea typeface="+mn-ea"/>
                          <a:cs typeface="+mn-cs"/>
                        </a:defRPr>
                      </a:pPr>
                      <a:r>
                        <a:rPr sz="1700" dirty="0" err="1">
                          <a:latin typeface="Calibri" charset="0"/>
                          <a:ea typeface="Calibri" charset="0"/>
                          <a:cs typeface="Calibri" charset="0"/>
                        </a:rPr>
                        <a:t>Orientierung</a:t>
                      </a:r>
                      <a:r>
                        <a:rPr sz="1700" dirty="0">
                          <a:latin typeface="Calibri" charset="0"/>
                          <a:ea typeface="Calibri" charset="0"/>
                          <a:cs typeface="Calibri" charset="0"/>
                        </a:rPr>
                        <a:t> am </a:t>
                      </a:r>
                      <a:r>
                        <a:rPr sz="1700" dirty="0" err="1">
                          <a:latin typeface="Calibri" charset="0"/>
                          <a:ea typeface="Calibri" charset="0"/>
                          <a:cs typeface="Calibri" charset="0"/>
                        </a:rPr>
                        <a:t>unterrichtlichen</a:t>
                      </a:r>
                      <a:r>
                        <a:rPr sz="1700" dirty="0">
                          <a:latin typeface="Calibri" charset="0"/>
                          <a:ea typeface="Calibri" charset="0"/>
                          <a:cs typeface="Calibri" charset="0"/>
                        </a:rPr>
                        <a:t> </a:t>
                      </a:r>
                      <a:r>
                        <a:rPr sz="1700" dirty="0" err="1">
                          <a:latin typeface="Calibri" charset="0"/>
                          <a:ea typeface="Calibri" charset="0"/>
                          <a:cs typeface="Calibri" charset="0"/>
                        </a:rPr>
                        <a:t>Kontext</a:t>
                      </a:r>
                      <a:r>
                        <a:rPr sz="1700" dirty="0">
                          <a:latin typeface="Calibri" charset="0"/>
                          <a:ea typeface="Calibri" charset="0"/>
                          <a:cs typeface="Calibri" charset="0"/>
                        </a:rPr>
                        <a:t> </a:t>
                      </a:r>
                    </a:p>
                  </a:txBody>
                  <a:tcPr marL="50800" marR="50800" marT="50800" marB="50800" horzOverflow="overflow"/>
                </a:tc>
                <a:tc>
                  <a:txBody>
                    <a:bodyPr/>
                    <a:lstStyle/>
                    <a:p>
                      <a:pPr algn="l" defTabSz="457200">
                        <a:lnSpc>
                          <a:spcPct val="115000"/>
                        </a:lnSpc>
                        <a:spcBef>
                          <a:spcPts val="1000"/>
                        </a:spcBef>
                        <a:defRPr sz="1600">
                          <a:uFillTx/>
                          <a:latin typeface="+mn-lt"/>
                          <a:ea typeface="+mn-ea"/>
                          <a:cs typeface="+mn-cs"/>
                        </a:defRPr>
                      </a:pPr>
                      <a:r>
                        <a:rPr sz="1700" dirty="0" err="1">
                          <a:latin typeface="Calibri" charset="0"/>
                          <a:ea typeface="Calibri" charset="0"/>
                          <a:cs typeface="Calibri" charset="0"/>
                        </a:rPr>
                        <a:t>Bearbeitungshilfen</a:t>
                      </a:r>
                      <a:r>
                        <a:rPr sz="1700" dirty="0">
                          <a:latin typeface="Calibri" charset="0"/>
                          <a:ea typeface="Calibri" charset="0"/>
                          <a:cs typeface="Calibri" charset="0"/>
                        </a:rPr>
                        <a:t> </a:t>
                      </a:r>
                      <a:r>
                        <a:rPr sz="1700" dirty="0" err="1">
                          <a:latin typeface="Calibri" charset="0"/>
                          <a:ea typeface="Calibri" charset="0"/>
                          <a:cs typeface="Calibri" charset="0"/>
                        </a:rPr>
                        <a:t>zur</a:t>
                      </a:r>
                      <a:r>
                        <a:rPr sz="1700" dirty="0">
                          <a:latin typeface="Calibri" charset="0"/>
                          <a:ea typeface="Calibri" charset="0"/>
                          <a:cs typeface="Calibri" charset="0"/>
                        </a:rPr>
                        <a:t> </a:t>
                      </a:r>
                      <a:r>
                        <a:rPr sz="1700" b="1" dirty="0" err="1">
                          <a:latin typeface="Calibri" charset="0"/>
                          <a:ea typeface="Calibri" charset="0"/>
                          <a:cs typeface="Calibri" charset="0"/>
                          <a:sym typeface="Helvetica"/>
                        </a:rPr>
                        <a:t>Analyse</a:t>
                      </a:r>
                      <a:r>
                        <a:rPr sz="1700" b="1" dirty="0">
                          <a:latin typeface="Calibri" charset="0"/>
                          <a:ea typeface="Calibri" charset="0"/>
                          <a:cs typeface="Calibri" charset="0"/>
                          <a:sym typeface="Helvetica"/>
                        </a:rPr>
                        <a:t> der Situation</a:t>
                      </a:r>
                      <a:r>
                        <a:rPr sz="1700" dirty="0">
                          <a:latin typeface="Calibri" charset="0"/>
                          <a:ea typeface="Calibri" charset="0"/>
                          <a:cs typeface="Calibri" charset="0"/>
                        </a:rPr>
                        <a:t> </a:t>
                      </a:r>
                    </a:p>
                    <a:p>
                      <a:pPr marL="285750" indent="-285750" algn="l" defTabSz="457200">
                        <a:lnSpc>
                          <a:spcPct val="115000"/>
                        </a:lnSpc>
                        <a:spcBef>
                          <a:spcPts val="1000"/>
                        </a:spcBef>
                        <a:buClr>
                          <a:srgbClr val="327A86"/>
                        </a:buClr>
                        <a:buFont typeface="Wingdings" panose="05000000000000000000" pitchFamily="2" charset="2"/>
                        <a:buChar char="§"/>
                        <a:defRPr sz="1600">
                          <a:uFillTx/>
                          <a:latin typeface="+mn-lt"/>
                          <a:ea typeface="+mn-ea"/>
                          <a:cs typeface="+mn-cs"/>
                        </a:defRPr>
                      </a:pPr>
                      <a:r>
                        <a:rPr sz="1700" dirty="0" err="1">
                          <a:latin typeface="Calibri" charset="0"/>
                          <a:ea typeface="Calibri" charset="0"/>
                          <a:cs typeface="Calibri" charset="0"/>
                        </a:rPr>
                        <a:t>Texterschließung</a:t>
                      </a:r>
                      <a:r>
                        <a:rPr sz="1700" dirty="0">
                          <a:latin typeface="Calibri" charset="0"/>
                          <a:ea typeface="Calibri" charset="0"/>
                          <a:cs typeface="Calibri" charset="0"/>
                        </a:rPr>
                        <a:t> </a:t>
                      </a:r>
                      <a:r>
                        <a:rPr sz="1700" dirty="0" err="1">
                          <a:latin typeface="Calibri" charset="0"/>
                          <a:ea typeface="Calibri" charset="0"/>
                          <a:cs typeface="Calibri" charset="0"/>
                        </a:rPr>
                        <a:t>durch</a:t>
                      </a:r>
                      <a:r>
                        <a:rPr sz="1700" dirty="0">
                          <a:latin typeface="Calibri" charset="0"/>
                          <a:ea typeface="Calibri" charset="0"/>
                          <a:cs typeface="Calibri" charset="0"/>
                        </a:rPr>
                        <a:t> </a:t>
                      </a:r>
                      <a:r>
                        <a:rPr sz="1700" dirty="0" err="1">
                          <a:latin typeface="Calibri" charset="0"/>
                          <a:ea typeface="Calibri" charset="0"/>
                          <a:cs typeface="Calibri" charset="0"/>
                        </a:rPr>
                        <a:t>Lesestrategien</a:t>
                      </a:r>
                      <a:r>
                        <a:rPr sz="1700" dirty="0">
                          <a:latin typeface="Calibri" charset="0"/>
                          <a:ea typeface="Calibri" charset="0"/>
                          <a:cs typeface="Calibri" charset="0"/>
                        </a:rPr>
                        <a:t>, </a:t>
                      </a:r>
                      <a:r>
                        <a:rPr sz="1700" dirty="0" err="1">
                          <a:latin typeface="Calibri" charset="0"/>
                          <a:ea typeface="Calibri" charset="0"/>
                          <a:cs typeface="Calibri" charset="0"/>
                        </a:rPr>
                        <a:t>unterstreichen</a:t>
                      </a:r>
                      <a:r>
                        <a:rPr sz="1700" dirty="0">
                          <a:latin typeface="Calibri" charset="0"/>
                          <a:ea typeface="Calibri" charset="0"/>
                          <a:cs typeface="Calibri" charset="0"/>
                        </a:rPr>
                        <a:t>, </a:t>
                      </a:r>
                      <a:r>
                        <a:rPr sz="1700" dirty="0" err="1">
                          <a:latin typeface="Calibri" charset="0"/>
                          <a:ea typeface="Calibri" charset="0"/>
                          <a:cs typeface="Calibri" charset="0"/>
                        </a:rPr>
                        <a:t>irrelevante</a:t>
                      </a:r>
                      <a:r>
                        <a:rPr sz="1700" dirty="0">
                          <a:latin typeface="Calibri" charset="0"/>
                          <a:ea typeface="Calibri" charset="0"/>
                          <a:cs typeface="Calibri" charset="0"/>
                        </a:rPr>
                        <a:t> </a:t>
                      </a:r>
                      <a:r>
                        <a:rPr sz="1700" dirty="0" err="1">
                          <a:latin typeface="Calibri" charset="0"/>
                          <a:ea typeface="Calibri" charset="0"/>
                          <a:cs typeface="Calibri" charset="0"/>
                        </a:rPr>
                        <a:t>Angaben</a:t>
                      </a:r>
                      <a:r>
                        <a:rPr sz="1700" dirty="0">
                          <a:latin typeface="Calibri" charset="0"/>
                          <a:ea typeface="Calibri" charset="0"/>
                          <a:cs typeface="Calibri" charset="0"/>
                        </a:rPr>
                        <a:t> </a:t>
                      </a:r>
                      <a:r>
                        <a:rPr sz="1700" dirty="0" err="1">
                          <a:latin typeface="Calibri" charset="0"/>
                          <a:ea typeface="Calibri" charset="0"/>
                          <a:cs typeface="Calibri" charset="0"/>
                        </a:rPr>
                        <a:t>wegstreichen</a:t>
                      </a:r>
                      <a:r>
                        <a:rPr sz="1700" dirty="0">
                          <a:latin typeface="Calibri" charset="0"/>
                          <a:ea typeface="Calibri" charset="0"/>
                          <a:cs typeface="Calibri" charset="0"/>
                        </a:rPr>
                        <a:t>, </a:t>
                      </a:r>
                      <a:r>
                        <a:rPr sz="1700" dirty="0" err="1">
                          <a:latin typeface="Calibri" charset="0"/>
                          <a:ea typeface="Calibri" charset="0"/>
                          <a:cs typeface="Calibri" charset="0"/>
                        </a:rPr>
                        <a:t>Fragen</a:t>
                      </a:r>
                      <a:r>
                        <a:rPr sz="1700" dirty="0">
                          <a:latin typeface="Calibri" charset="0"/>
                          <a:ea typeface="Calibri" charset="0"/>
                          <a:cs typeface="Calibri" charset="0"/>
                        </a:rPr>
                        <a:t> an den Text </a:t>
                      </a:r>
                      <a:r>
                        <a:rPr sz="1700" dirty="0" err="1">
                          <a:latin typeface="Calibri" charset="0"/>
                          <a:ea typeface="Calibri" charset="0"/>
                          <a:cs typeface="Calibri" charset="0"/>
                        </a:rPr>
                        <a:t>stellen</a:t>
                      </a:r>
                      <a:endParaRPr sz="1700" dirty="0">
                        <a:latin typeface="Calibri" charset="0"/>
                        <a:ea typeface="Calibri" charset="0"/>
                        <a:cs typeface="Calibri" charset="0"/>
                      </a:endParaRPr>
                    </a:p>
                    <a:p>
                      <a:pPr marL="297815" indent="-285750" algn="l" defTabSz="457200">
                        <a:lnSpc>
                          <a:spcPct val="115000"/>
                        </a:lnSpc>
                        <a:spcBef>
                          <a:spcPts val="1000"/>
                        </a:spcBef>
                        <a:buClr>
                          <a:srgbClr val="327A86"/>
                        </a:buClr>
                        <a:buSzPct val="100000"/>
                        <a:buFont typeface="Wingdings" panose="05000000000000000000" pitchFamily="2" charset="2"/>
                        <a:buChar char="§"/>
                        <a:defRPr sz="1600">
                          <a:uFillTx/>
                          <a:latin typeface="+mn-lt"/>
                          <a:ea typeface="+mn-ea"/>
                          <a:cs typeface="+mn-cs"/>
                        </a:defRPr>
                      </a:pPr>
                      <a:r>
                        <a:rPr sz="1700" dirty="0" err="1">
                          <a:latin typeface="Calibri" charset="0"/>
                          <a:ea typeface="Calibri" charset="0"/>
                          <a:cs typeface="Calibri" charset="0"/>
                        </a:rPr>
                        <a:t>Sachsituation</a:t>
                      </a:r>
                      <a:r>
                        <a:rPr sz="1700" dirty="0">
                          <a:latin typeface="Calibri" charset="0"/>
                          <a:ea typeface="Calibri" charset="0"/>
                          <a:cs typeface="Calibri" charset="0"/>
                        </a:rPr>
                        <a:t> </a:t>
                      </a:r>
                      <a:r>
                        <a:rPr sz="1700" dirty="0" err="1">
                          <a:latin typeface="Calibri" charset="0"/>
                          <a:ea typeface="Calibri" charset="0"/>
                          <a:cs typeface="Calibri" charset="0"/>
                        </a:rPr>
                        <a:t>nacherzählen</a:t>
                      </a:r>
                      <a:r>
                        <a:rPr sz="1700" dirty="0">
                          <a:latin typeface="Calibri" charset="0"/>
                          <a:ea typeface="Calibri" charset="0"/>
                          <a:cs typeface="Calibri" charset="0"/>
                        </a:rPr>
                        <a:t>, </a:t>
                      </a:r>
                      <a:r>
                        <a:rPr sz="1700" dirty="0" err="1">
                          <a:latin typeface="Calibri" charset="0"/>
                          <a:ea typeface="Calibri" charset="0"/>
                          <a:cs typeface="Calibri" charset="0"/>
                        </a:rPr>
                        <a:t>nachspielen</a:t>
                      </a:r>
                      <a:endParaRPr sz="1700" dirty="0">
                        <a:latin typeface="Calibri" charset="0"/>
                        <a:ea typeface="Calibri" charset="0"/>
                        <a:cs typeface="Calibri" charset="0"/>
                      </a:endParaRPr>
                    </a:p>
                  </a:txBody>
                  <a:tcPr marL="50800" marR="50800" marT="50800" marB="50800" horzOverflow="overflow"/>
                </a:tc>
                <a:extLst>
                  <a:ext uri="{0D108BD9-81ED-4DB2-BD59-A6C34878D82A}">
                    <a16:rowId xmlns:a16="http://schemas.microsoft.com/office/drawing/2014/main" val="10001"/>
                  </a:ext>
                </a:extLst>
              </a:tr>
            </a:tbl>
          </a:graphicData>
        </a:graphic>
      </p:graphicFrame>
      <p:sp>
        <p:nvSpPr>
          <p:cNvPr id="3" name="Titel 2"/>
          <p:cNvSpPr>
            <a:spLocks noGrp="1"/>
          </p:cNvSpPr>
          <p:nvPr>
            <p:ph type="title"/>
          </p:nvPr>
        </p:nvSpPr>
        <p:spPr/>
        <p:txBody>
          <a:bodyPr>
            <a:normAutofit fontScale="90000"/>
          </a:bodyPr>
          <a:lstStyle/>
          <a:p>
            <a:r>
              <a:rPr lang="de-DE" sz="2800" dirty="0"/>
              <a:t>Hilfen beim Lösen von Sachaufgaben</a:t>
            </a:r>
            <a:endParaRPr lang="de-DE" dirty="0"/>
          </a:p>
        </p:txBody>
      </p:sp>
    </p:spTree>
    <p:extLst>
      <p:ext uri="{BB962C8B-B14F-4D97-AF65-F5344CB8AC3E}">
        <p14:creationId xmlns:p14="http://schemas.microsoft.com/office/powerpoint/2010/main" val="7009091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Inhaltsplatzhalter 3"/>
          <p:cNvGraphicFramePr>
            <a:graphicFrameLocks noGrp="1"/>
          </p:cNvGraphicFramePr>
          <p:nvPr>
            <p:ph idx="1"/>
            <p:extLst>
              <p:ext uri="{D42A27DB-BD31-4B8C-83A1-F6EECF244321}">
                <p14:modId xmlns:p14="http://schemas.microsoft.com/office/powerpoint/2010/main" val="2993795175"/>
              </p:ext>
            </p:extLst>
          </p:nvPr>
        </p:nvGraphicFramePr>
        <p:xfrm>
          <a:off x="323850" y="1125538"/>
          <a:ext cx="8424864" cy="5397246"/>
        </p:xfrm>
        <a:graphic>
          <a:graphicData uri="http://schemas.openxmlformats.org/drawingml/2006/table">
            <a:tbl>
              <a:tblPr firstRow="1" bandRow="1">
                <a:tableStyleId>{5C22544A-7EE6-4342-B048-85BDC9FD1C3A}</a:tableStyleId>
              </a:tblPr>
              <a:tblGrid>
                <a:gridCol w="4212432">
                  <a:extLst>
                    <a:ext uri="{9D8B030D-6E8A-4147-A177-3AD203B41FA5}">
                      <a16:colId xmlns:a16="http://schemas.microsoft.com/office/drawing/2014/main" val="20000"/>
                    </a:ext>
                  </a:extLst>
                </a:gridCol>
                <a:gridCol w="4212432">
                  <a:extLst>
                    <a:ext uri="{9D8B030D-6E8A-4147-A177-3AD203B41FA5}">
                      <a16:colId xmlns:a16="http://schemas.microsoft.com/office/drawing/2014/main" val="20001"/>
                    </a:ext>
                  </a:extLst>
                </a:gridCol>
              </a:tblGrid>
              <a:tr h="370840">
                <a:tc>
                  <a:txBody>
                    <a:bodyPr/>
                    <a:lstStyle/>
                    <a:p>
                      <a:pPr algn="l" defTabSz="457200">
                        <a:tabLst>
                          <a:tab pos="914400" algn="l"/>
                        </a:tabLst>
                        <a:defRPr sz="1800" b="0">
                          <a:solidFill>
                            <a:srgbClr val="000000"/>
                          </a:solidFill>
                          <a:uFillTx/>
                        </a:defRPr>
                      </a:pPr>
                      <a:r>
                        <a:rPr sz="2000" b="1" dirty="0" err="1">
                          <a:solidFill>
                            <a:schemeClr val="bg1"/>
                          </a:solidFill>
                          <a:uFill>
                            <a:solidFill>
                              <a:srgbClr val="FFFFFF"/>
                            </a:solidFill>
                          </a:uFill>
                          <a:latin typeface="Calibri" charset="0"/>
                          <a:ea typeface="Calibri" charset="0"/>
                          <a:cs typeface="Calibri" charset="0"/>
                          <a:sym typeface="Arial"/>
                        </a:rPr>
                        <a:t>Schwierigkeiten</a:t>
                      </a:r>
                      <a:r>
                        <a:rPr sz="2000" b="1" dirty="0">
                          <a:solidFill>
                            <a:schemeClr val="bg1"/>
                          </a:solidFill>
                          <a:uFill>
                            <a:solidFill>
                              <a:srgbClr val="FFFFFF"/>
                            </a:solidFill>
                          </a:uFill>
                          <a:latin typeface="Calibri" charset="0"/>
                          <a:ea typeface="Calibri" charset="0"/>
                          <a:cs typeface="Calibri" charset="0"/>
                          <a:sym typeface="Arial"/>
                        </a:rPr>
                        <a:t>/</a:t>
                      </a:r>
                      <a:r>
                        <a:rPr sz="2000" b="1" dirty="0" err="1">
                          <a:solidFill>
                            <a:schemeClr val="bg1"/>
                          </a:solidFill>
                          <a:uFill>
                            <a:solidFill>
                              <a:srgbClr val="FFFFFF"/>
                            </a:solidFill>
                          </a:uFill>
                          <a:latin typeface="Calibri" charset="0"/>
                          <a:ea typeface="Calibri" charset="0"/>
                          <a:cs typeface="Calibri" charset="0"/>
                          <a:sym typeface="Arial"/>
                        </a:rPr>
                        <a:t>Fehler</a:t>
                      </a:r>
                      <a:endParaRPr sz="2000" b="1" dirty="0">
                        <a:solidFill>
                          <a:schemeClr val="bg1"/>
                        </a:solidFill>
                        <a:uFill>
                          <a:solidFill>
                            <a:srgbClr val="FFFFFF"/>
                          </a:solidFill>
                        </a:uFill>
                        <a:latin typeface="Calibri" charset="0"/>
                        <a:ea typeface="Calibri" charset="0"/>
                        <a:cs typeface="Calibri" charset="0"/>
                        <a:sym typeface="Arial"/>
                      </a:endParaRPr>
                    </a:p>
                  </a:txBody>
                  <a:tcPr marL="50800" marR="50800" marT="50800" marB="50800" anchor="ctr" horzOverflow="overflow"/>
                </a:tc>
                <a:tc>
                  <a:txBody>
                    <a:bodyPr/>
                    <a:lstStyle/>
                    <a:p>
                      <a:pPr algn="l" defTabSz="457200">
                        <a:tabLst>
                          <a:tab pos="914400" algn="l"/>
                        </a:tabLst>
                        <a:defRPr sz="1800" b="0">
                          <a:solidFill>
                            <a:srgbClr val="000000"/>
                          </a:solidFill>
                          <a:uFillTx/>
                        </a:defRPr>
                      </a:pPr>
                      <a:r>
                        <a:rPr sz="2000" b="1" dirty="0" err="1">
                          <a:solidFill>
                            <a:schemeClr val="bg1"/>
                          </a:solidFill>
                          <a:uFill>
                            <a:solidFill>
                              <a:srgbClr val="FFFFFF"/>
                            </a:solidFill>
                          </a:uFill>
                          <a:latin typeface="Calibri" charset="0"/>
                          <a:ea typeface="Calibri" charset="0"/>
                          <a:cs typeface="Calibri" charset="0"/>
                          <a:sym typeface="Arial"/>
                        </a:rPr>
                        <a:t>mögliche</a:t>
                      </a:r>
                      <a:r>
                        <a:rPr sz="2000" b="1" dirty="0">
                          <a:solidFill>
                            <a:schemeClr val="bg1"/>
                          </a:solidFill>
                          <a:uFill>
                            <a:solidFill>
                              <a:srgbClr val="FFFFFF"/>
                            </a:solidFill>
                          </a:uFill>
                          <a:latin typeface="Calibri" charset="0"/>
                          <a:ea typeface="Calibri" charset="0"/>
                          <a:cs typeface="Calibri" charset="0"/>
                          <a:sym typeface="Arial"/>
                        </a:rPr>
                        <a:t> </a:t>
                      </a:r>
                      <a:r>
                        <a:rPr sz="2000" b="1" dirty="0" err="1">
                          <a:solidFill>
                            <a:schemeClr val="bg1"/>
                          </a:solidFill>
                          <a:uFill>
                            <a:solidFill>
                              <a:srgbClr val="FFFFFF"/>
                            </a:solidFill>
                          </a:uFill>
                          <a:latin typeface="Calibri" charset="0"/>
                          <a:ea typeface="Calibri" charset="0"/>
                          <a:cs typeface="Calibri" charset="0"/>
                          <a:sym typeface="Arial"/>
                        </a:rPr>
                        <a:t>Hilfen</a:t>
                      </a:r>
                      <a:endParaRPr sz="2000" b="1" dirty="0">
                        <a:solidFill>
                          <a:schemeClr val="bg1"/>
                        </a:solidFill>
                        <a:uFill>
                          <a:solidFill>
                            <a:srgbClr val="FFFFFF"/>
                          </a:solidFill>
                        </a:uFill>
                        <a:latin typeface="Calibri" charset="0"/>
                        <a:ea typeface="Calibri" charset="0"/>
                        <a:cs typeface="Calibri" charset="0"/>
                        <a:sym typeface="Arial"/>
                      </a:endParaRPr>
                    </a:p>
                  </a:txBody>
                  <a:tcPr marL="50800" marR="50800" marT="50800" marB="50800" anchor="ctr" horzOverflow="overflow"/>
                </a:tc>
                <a:extLst>
                  <a:ext uri="{0D108BD9-81ED-4DB2-BD59-A6C34878D82A}">
                    <a16:rowId xmlns:a16="http://schemas.microsoft.com/office/drawing/2014/main" val="10000"/>
                  </a:ext>
                </a:extLst>
              </a:tr>
              <a:tr h="370840">
                <a:tc>
                  <a:txBody>
                    <a:bodyPr/>
                    <a:lstStyle/>
                    <a:p>
                      <a:pPr algn="l" defTabSz="457200">
                        <a:lnSpc>
                          <a:spcPct val="115000"/>
                        </a:lnSpc>
                        <a:spcBef>
                          <a:spcPts val="800"/>
                        </a:spcBef>
                        <a:defRPr sz="1600">
                          <a:uFillTx/>
                          <a:latin typeface="+mn-lt"/>
                          <a:ea typeface="+mn-ea"/>
                          <a:cs typeface="+mn-cs"/>
                        </a:defRPr>
                      </a:pPr>
                      <a:r>
                        <a:rPr lang="de-DE" sz="1700" dirty="0">
                          <a:latin typeface="Calibri" charset="0"/>
                          <a:ea typeface="Calibri" charset="0"/>
                          <a:cs typeface="Calibri" charset="0"/>
                        </a:rPr>
                        <a:t>Fehlerursachen </a:t>
                      </a:r>
                      <a:r>
                        <a:rPr lang="de-DE" sz="1700" b="1" u="none" dirty="0">
                          <a:latin typeface="Calibri" charset="0"/>
                          <a:ea typeface="Calibri" charset="0"/>
                          <a:cs typeface="Calibri" charset="0"/>
                        </a:rPr>
                        <a:t>beim Modellieren</a:t>
                      </a:r>
                      <a:endParaRPr lang="de-DE" sz="1700" dirty="0">
                        <a:latin typeface="Calibri" charset="0"/>
                        <a:ea typeface="Calibri" charset="0"/>
                        <a:cs typeface="Calibri" charset="0"/>
                      </a:endParaRPr>
                    </a:p>
                    <a:p>
                      <a:pPr marL="327659" indent="-285750" algn="l" defTabSz="457200">
                        <a:lnSpc>
                          <a:spcPct val="115000"/>
                        </a:lnSpc>
                        <a:spcBef>
                          <a:spcPts val="800"/>
                        </a:spcBef>
                        <a:buClr>
                          <a:srgbClr val="327A86"/>
                        </a:buClr>
                        <a:buFont typeface="Wingdings" panose="05000000000000000000" pitchFamily="2" charset="2"/>
                        <a:buChar char="§"/>
                        <a:defRPr sz="1600">
                          <a:uFillTx/>
                          <a:latin typeface="+mn-lt"/>
                          <a:ea typeface="+mn-ea"/>
                          <a:cs typeface="+mn-cs"/>
                        </a:defRPr>
                      </a:pPr>
                      <a:r>
                        <a:rPr lang="de-DE" sz="1700" dirty="0">
                          <a:latin typeface="Calibri" charset="0"/>
                          <a:ea typeface="Calibri" charset="0"/>
                          <a:cs typeface="Calibri" charset="0"/>
                        </a:rPr>
                        <a:t>Fehler beim Aufbau eines Situationsmodells</a:t>
                      </a:r>
                    </a:p>
                    <a:p>
                      <a:pPr marL="327659" indent="-285750" algn="l" defTabSz="457200">
                        <a:lnSpc>
                          <a:spcPct val="115000"/>
                        </a:lnSpc>
                        <a:spcBef>
                          <a:spcPts val="800"/>
                        </a:spcBef>
                        <a:buClr>
                          <a:srgbClr val="327A86"/>
                        </a:buClr>
                        <a:buFont typeface="Wingdings" panose="05000000000000000000" pitchFamily="2" charset="2"/>
                        <a:buChar char="§"/>
                        <a:defRPr sz="1600">
                          <a:uFillTx/>
                          <a:latin typeface="+mn-lt"/>
                          <a:ea typeface="+mn-ea"/>
                          <a:cs typeface="+mn-cs"/>
                        </a:defRPr>
                      </a:pPr>
                      <a:r>
                        <a:rPr lang="de-DE" sz="1700" dirty="0">
                          <a:latin typeface="Calibri" charset="0"/>
                          <a:ea typeface="Calibri" charset="0"/>
                          <a:cs typeface="Calibri" charset="0"/>
                        </a:rPr>
                        <a:t>Fehler beim Überführen vom Situationsmodell ins mathematische Modell </a:t>
                      </a:r>
                    </a:p>
                    <a:p>
                      <a:pPr marL="327659" indent="-285750" algn="l" defTabSz="457200">
                        <a:lnSpc>
                          <a:spcPct val="115000"/>
                        </a:lnSpc>
                        <a:spcBef>
                          <a:spcPts val="800"/>
                        </a:spcBef>
                        <a:buClr>
                          <a:srgbClr val="327A86"/>
                        </a:buClr>
                        <a:buFont typeface="Wingdings" panose="05000000000000000000" pitchFamily="2" charset="2"/>
                        <a:buChar char="§"/>
                        <a:defRPr sz="1600">
                          <a:uFillTx/>
                          <a:latin typeface="+mn-lt"/>
                          <a:ea typeface="+mn-ea"/>
                          <a:cs typeface="+mn-cs"/>
                        </a:defRPr>
                      </a:pPr>
                      <a:r>
                        <a:rPr lang="de-DE" sz="1700" dirty="0">
                          <a:latin typeface="Calibri" charset="0"/>
                          <a:ea typeface="Calibri" charset="0"/>
                          <a:cs typeface="Calibri" charset="0"/>
                        </a:rPr>
                        <a:t>Fehler bei der Deutung der mathematischen Ergebnisse </a:t>
                      </a:r>
                    </a:p>
                    <a:p>
                      <a:pPr marL="340360" indent="-285750" algn="l" defTabSz="457200">
                        <a:lnSpc>
                          <a:spcPct val="115000"/>
                        </a:lnSpc>
                        <a:spcBef>
                          <a:spcPts val="1000"/>
                        </a:spcBef>
                        <a:buClr>
                          <a:srgbClr val="327A86"/>
                        </a:buClr>
                        <a:buSzPct val="100000"/>
                        <a:buFont typeface="Wingdings" panose="05000000000000000000" pitchFamily="2" charset="2"/>
                        <a:buChar char="§"/>
                        <a:defRPr sz="1600">
                          <a:uFillTx/>
                          <a:latin typeface="+mn-lt"/>
                          <a:ea typeface="+mn-ea"/>
                          <a:cs typeface="+mn-cs"/>
                        </a:defRPr>
                      </a:pPr>
                      <a:r>
                        <a:rPr lang="de-DE" sz="1700" dirty="0">
                          <a:latin typeface="Calibri" charset="0"/>
                          <a:ea typeface="Calibri" charset="0"/>
                          <a:cs typeface="Calibri" charset="0"/>
                        </a:rPr>
                        <a:t>Lösung wird nicht mehr überprüft</a:t>
                      </a:r>
                    </a:p>
                  </a:txBody>
                  <a:tcPr marL="50800" marR="50800" marT="50800" marB="50800" horzOverflow="overflow"/>
                </a:tc>
                <a:tc>
                  <a:txBody>
                    <a:bodyPr/>
                    <a:lstStyle/>
                    <a:p>
                      <a:pPr algn="l" defTabSz="457200">
                        <a:lnSpc>
                          <a:spcPct val="115000"/>
                        </a:lnSpc>
                        <a:spcBef>
                          <a:spcPts val="1000"/>
                        </a:spcBef>
                        <a:defRPr sz="1600">
                          <a:uFillTx/>
                          <a:latin typeface="+mn-lt"/>
                          <a:ea typeface="+mn-ea"/>
                          <a:cs typeface="+mn-cs"/>
                        </a:defRPr>
                      </a:pPr>
                      <a:r>
                        <a:rPr lang="de-DE" sz="1700" dirty="0">
                          <a:latin typeface="Calibri" charset="0"/>
                          <a:ea typeface="Calibri" charset="0"/>
                          <a:cs typeface="Calibri" charset="0"/>
                        </a:rPr>
                        <a:t>Bearbeitungshilfen zur </a:t>
                      </a:r>
                      <a:r>
                        <a:rPr lang="de-DE" sz="1700" b="1" dirty="0">
                          <a:latin typeface="Calibri" charset="0"/>
                          <a:ea typeface="Calibri" charset="0"/>
                          <a:cs typeface="Calibri" charset="0"/>
                          <a:sym typeface="Helvetica"/>
                        </a:rPr>
                        <a:t>Modellbildung</a:t>
                      </a:r>
                      <a:r>
                        <a:rPr lang="de-DE" sz="1700" dirty="0">
                          <a:latin typeface="Calibri" charset="0"/>
                          <a:ea typeface="Calibri" charset="0"/>
                          <a:cs typeface="Calibri" charset="0"/>
                        </a:rPr>
                        <a:t> </a:t>
                      </a:r>
                    </a:p>
                    <a:p>
                      <a:pPr marL="285115" indent="-285750" algn="l" defTabSz="457200">
                        <a:lnSpc>
                          <a:spcPct val="115000"/>
                        </a:lnSpc>
                        <a:spcBef>
                          <a:spcPts val="1000"/>
                        </a:spcBef>
                        <a:buClr>
                          <a:srgbClr val="327A86"/>
                        </a:buClr>
                        <a:buFont typeface="Wingdings" panose="05000000000000000000" pitchFamily="2" charset="2"/>
                        <a:buChar char="§"/>
                        <a:defRPr sz="1600">
                          <a:uFillTx/>
                          <a:latin typeface="+mn-lt"/>
                          <a:ea typeface="+mn-ea"/>
                          <a:cs typeface="+mn-cs"/>
                        </a:defRPr>
                      </a:pPr>
                      <a:r>
                        <a:rPr lang="de-DE" sz="1700" dirty="0">
                          <a:latin typeface="Calibri" charset="0"/>
                          <a:ea typeface="Calibri" charset="0"/>
                          <a:cs typeface="Calibri" charset="0"/>
                        </a:rPr>
                        <a:t>konkretes Material, zum Beispiel Plättchen anbieten zum handelnden Erarbeiten</a:t>
                      </a:r>
                    </a:p>
                    <a:p>
                      <a:pPr marL="285115" indent="-285750" algn="l" defTabSz="457200">
                        <a:lnSpc>
                          <a:spcPct val="115000"/>
                        </a:lnSpc>
                        <a:spcBef>
                          <a:spcPts val="1000"/>
                        </a:spcBef>
                        <a:buClr>
                          <a:srgbClr val="327A86"/>
                        </a:buClr>
                        <a:buFont typeface="Wingdings" panose="05000000000000000000" pitchFamily="2" charset="2"/>
                        <a:buChar char="§"/>
                        <a:defRPr sz="1600">
                          <a:uFillTx/>
                          <a:latin typeface="+mn-lt"/>
                          <a:ea typeface="+mn-ea"/>
                          <a:cs typeface="+mn-cs"/>
                        </a:defRPr>
                      </a:pPr>
                      <a:r>
                        <a:rPr lang="de-DE" sz="1700" dirty="0">
                          <a:latin typeface="Calibri" charset="0"/>
                          <a:ea typeface="Calibri" charset="0"/>
                          <a:cs typeface="Calibri" charset="0"/>
                        </a:rPr>
                        <a:t>grafische Hilfen (Skizzen, Tabellen, Diagramme) anfertigen: muss geübt werden, da oft viele unwichtige Details im Vordergrund stehen</a:t>
                      </a:r>
                    </a:p>
                    <a:p>
                      <a:pPr marL="227965" algn="l" defTabSz="457200">
                        <a:lnSpc>
                          <a:spcPct val="115000"/>
                        </a:lnSpc>
                        <a:spcBef>
                          <a:spcPts val="1000"/>
                        </a:spcBef>
                        <a:defRPr sz="1600">
                          <a:uFillTx/>
                          <a:latin typeface="+mn-lt"/>
                          <a:ea typeface="+mn-ea"/>
                          <a:cs typeface="+mn-cs"/>
                        </a:defRPr>
                      </a:pPr>
                      <a:endParaRPr lang="de-DE" sz="1700" dirty="0">
                        <a:latin typeface="Calibri" charset="0"/>
                        <a:ea typeface="Calibri" charset="0"/>
                        <a:cs typeface="Calibri" charset="0"/>
                      </a:endParaRPr>
                    </a:p>
                    <a:p>
                      <a:pPr algn="l" defTabSz="457200">
                        <a:lnSpc>
                          <a:spcPct val="115000"/>
                        </a:lnSpc>
                        <a:spcBef>
                          <a:spcPts val="1000"/>
                        </a:spcBef>
                        <a:defRPr sz="1600" b="1">
                          <a:uFillTx/>
                          <a:latin typeface="Helvetica"/>
                          <a:ea typeface="Helvetica"/>
                          <a:cs typeface="Helvetica"/>
                          <a:sym typeface="Helvetica"/>
                        </a:defRPr>
                      </a:pPr>
                      <a:r>
                        <a:rPr lang="de-DE" sz="1700" dirty="0">
                          <a:latin typeface="Calibri" charset="0"/>
                          <a:ea typeface="Calibri" charset="0"/>
                          <a:cs typeface="Calibri" charset="0"/>
                        </a:rPr>
                        <a:t>Sachaufgaben selbst bilden</a:t>
                      </a:r>
                      <a:endParaRPr lang="de-DE" sz="1700" b="0" dirty="0">
                        <a:latin typeface="Calibri" charset="0"/>
                        <a:ea typeface="Calibri" charset="0"/>
                        <a:cs typeface="Calibri" charset="0"/>
                        <a:sym typeface="Calibri"/>
                      </a:endParaRPr>
                    </a:p>
                    <a:p>
                      <a:pPr marL="374650" indent="-285750" algn="l" defTabSz="457200">
                        <a:lnSpc>
                          <a:spcPct val="115000"/>
                        </a:lnSpc>
                        <a:spcBef>
                          <a:spcPts val="1000"/>
                        </a:spcBef>
                        <a:buClr>
                          <a:srgbClr val="327A86"/>
                        </a:buClr>
                        <a:buFont typeface="Wingdings" panose="05000000000000000000" pitchFamily="2" charset="2"/>
                        <a:buChar char="§"/>
                        <a:defRPr sz="1600">
                          <a:uFillTx/>
                          <a:latin typeface="+mn-lt"/>
                          <a:ea typeface="+mn-ea"/>
                          <a:cs typeface="+mn-cs"/>
                        </a:defRPr>
                      </a:pPr>
                      <a:r>
                        <a:rPr lang="de-DE" sz="1700" dirty="0">
                          <a:latin typeface="Calibri" charset="0"/>
                          <a:ea typeface="Calibri" charset="0"/>
                          <a:cs typeface="Calibri" charset="0"/>
                        </a:rPr>
                        <a:t>zu Situationen, </a:t>
                      </a:r>
                    </a:p>
                    <a:p>
                      <a:pPr marL="374650" indent="-285750" algn="l" defTabSz="457200">
                        <a:lnSpc>
                          <a:spcPct val="115000"/>
                        </a:lnSpc>
                        <a:spcBef>
                          <a:spcPts val="1000"/>
                        </a:spcBef>
                        <a:buClr>
                          <a:srgbClr val="327A86"/>
                        </a:buClr>
                        <a:buFont typeface="Wingdings" panose="05000000000000000000" pitchFamily="2" charset="2"/>
                        <a:buChar char="§"/>
                        <a:defRPr sz="1600">
                          <a:uFillTx/>
                          <a:latin typeface="+mn-lt"/>
                          <a:ea typeface="+mn-ea"/>
                          <a:cs typeface="+mn-cs"/>
                        </a:defRPr>
                      </a:pPr>
                      <a:r>
                        <a:rPr lang="de-DE" sz="1700" dirty="0">
                          <a:latin typeface="Calibri" charset="0"/>
                          <a:ea typeface="Calibri" charset="0"/>
                          <a:cs typeface="Calibri" charset="0"/>
                        </a:rPr>
                        <a:t>zu Zahlenvorgaben, </a:t>
                      </a:r>
                    </a:p>
                    <a:p>
                      <a:pPr marL="374650" indent="-285750" algn="l" defTabSz="457200">
                        <a:lnSpc>
                          <a:spcPct val="115000"/>
                        </a:lnSpc>
                        <a:spcBef>
                          <a:spcPts val="1000"/>
                        </a:spcBef>
                        <a:buClr>
                          <a:srgbClr val="327A86"/>
                        </a:buClr>
                        <a:buFont typeface="Wingdings" panose="05000000000000000000" pitchFamily="2" charset="2"/>
                        <a:buChar char="§"/>
                        <a:defRPr sz="1600">
                          <a:uFillTx/>
                          <a:latin typeface="+mn-lt"/>
                          <a:ea typeface="+mn-ea"/>
                          <a:cs typeface="+mn-cs"/>
                        </a:defRPr>
                      </a:pPr>
                      <a:r>
                        <a:rPr lang="de-DE" sz="1700" dirty="0">
                          <a:latin typeface="Calibri" charset="0"/>
                          <a:ea typeface="Calibri" charset="0"/>
                          <a:cs typeface="Calibri" charset="0"/>
                        </a:rPr>
                        <a:t>zu Operationsvorgaben</a:t>
                      </a:r>
                    </a:p>
                    <a:p>
                      <a:pPr algn="l" defTabSz="457200">
                        <a:lnSpc>
                          <a:spcPct val="115000"/>
                        </a:lnSpc>
                        <a:spcBef>
                          <a:spcPts val="1000"/>
                        </a:spcBef>
                        <a:defRPr sz="1600">
                          <a:uFillTx/>
                          <a:latin typeface="+mn-lt"/>
                          <a:ea typeface="+mn-ea"/>
                          <a:cs typeface="+mn-cs"/>
                        </a:defRPr>
                      </a:pPr>
                      <a:endParaRPr sz="1700" dirty="0">
                        <a:latin typeface="Calibri" charset="0"/>
                        <a:ea typeface="Calibri" charset="0"/>
                        <a:cs typeface="Calibri" charset="0"/>
                      </a:endParaRPr>
                    </a:p>
                  </a:txBody>
                  <a:tcPr marL="50800" marR="50800" marT="50800" marB="50800" horzOverflow="overflow"/>
                </a:tc>
                <a:extLst>
                  <a:ext uri="{0D108BD9-81ED-4DB2-BD59-A6C34878D82A}">
                    <a16:rowId xmlns:a16="http://schemas.microsoft.com/office/drawing/2014/main" val="10001"/>
                  </a:ext>
                </a:extLst>
              </a:tr>
            </a:tbl>
          </a:graphicData>
        </a:graphic>
      </p:graphicFrame>
      <p:sp>
        <p:nvSpPr>
          <p:cNvPr id="3" name="Titel 2"/>
          <p:cNvSpPr>
            <a:spLocks noGrp="1"/>
          </p:cNvSpPr>
          <p:nvPr>
            <p:ph type="title"/>
          </p:nvPr>
        </p:nvSpPr>
        <p:spPr/>
        <p:txBody>
          <a:bodyPr>
            <a:normAutofit fontScale="90000"/>
          </a:bodyPr>
          <a:lstStyle/>
          <a:p>
            <a:r>
              <a:rPr lang="de-DE" sz="2800" dirty="0"/>
              <a:t>Hilfen beim Lösen von Sachaufgaben</a:t>
            </a:r>
            <a:endParaRPr lang="de-DE" dirty="0"/>
          </a:p>
        </p:txBody>
      </p:sp>
    </p:spTree>
    <p:extLst>
      <p:ext uri="{BB962C8B-B14F-4D97-AF65-F5344CB8AC3E}">
        <p14:creationId xmlns:p14="http://schemas.microsoft.com/office/powerpoint/2010/main" val="19630145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34C42F98-627F-A54E-AC82-F936B771E4BF}"/>
              </a:ext>
            </a:extLst>
          </p:cNvPr>
          <p:cNvSpPr>
            <a:spLocks noGrp="1"/>
          </p:cNvSpPr>
          <p:nvPr>
            <p:ph type="title"/>
          </p:nvPr>
        </p:nvSpPr>
        <p:spPr/>
        <p:txBody>
          <a:bodyPr/>
          <a:lstStyle/>
          <a:p>
            <a:r>
              <a:rPr lang="de-DE" dirty="0"/>
              <a:t>Mögliche Zeitstruktur für einen 3-Stunden-Block</a:t>
            </a:r>
          </a:p>
        </p:txBody>
      </p:sp>
      <p:graphicFrame>
        <p:nvGraphicFramePr>
          <p:cNvPr id="4" name="Tabelle 3">
            <a:extLst>
              <a:ext uri="{FF2B5EF4-FFF2-40B4-BE49-F238E27FC236}">
                <a16:creationId xmlns:a16="http://schemas.microsoft.com/office/drawing/2014/main" id="{8B43FA4E-2540-964F-A685-43F5EA6F005C}"/>
              </a:ext>
            </a:extLst>
          </p:cNvPr>
          <p:cNvGraphicFramePr>
            <a:graphicFrameLocks noGrp="1"/>
          </p:cNvGraphicFramePr>
          <p:nvPr>
            <p:extLst>
              <p:ext uri="{D42A27DB-BD31-4B8C-83A1-F6EECF244321}">
                <p14:modId xmlns:p14="http://schemas.microsoft.com/office/powerpoint/2010/main" val="159930979"/>
              </p:ext>
            </p:extLst>
          </p:nvPr>
        </p:nvGraphicFramePr>
        <p:xfrm>
          <a:off x="409034" y="1124744"/>
          <a:ext cx="8353400" cy="5400600"/>
        </p:xfrm>
        <a:graphic>
          <a:graphicData uri="http://schemas.openxmlformats.org/drawingml/2006/table">
            <a:tbl>
              <a:tblPr/>
              <a:tblGrid>
                <a:gridCol w="1033508">
                  <a:extLst>
                    <a:ext uri="{9D8B030D-6E8A-4147-A177-3AD203B41FA5}">
                      <a16:colId xmlns:a16="http://schemas.microsoft.com/office/drawing/2014/main" val="3091160153"/>
                    </a:ext>
                  </a:extLst>
                </a:gridCol>
                <a:gridCol w="5292775">
                  <a:extLst>
                    <a:ext uri="{9D8B030D-6E8A-4147-A177-3AD203B41FA5}">
                      <a16:colId xmlns:a16="http://schemas.microsoft.com/office/drawing/2014/main" val="61700557"/>
                    </a:ext>
                  </a:extLst>
                </a:gridCol>
                <a:gridCol w="478939">
                  <a:extLst>
                    <a:ext uri="{9D8B030D-6E8A-4147-A177-3AD203B41FA5}">
                      <a16:colId xmlns:a16="http://schemas.microsoft.com/office/drawing/2014/main" val="3362395365"/>
                    </a:ext>
                  </a:extLst>
                </a:gridCol>
                <a:gridCol w="1548178">
                  <a:extLst>
                    <a:ext uri="{9D8B030D-6E8A-4147-A177-3AD203B41FA5}">
                      <a16:colId xmlns:a16="http://schemas.microsoft.com/office/drawing/2014/main" val="250259788"/>
                    </a:ext>
                  </a:extLst>
                </a:gridCol>
              </a:tblGrid>
              <a:tr h="207457">
                <a:tc>
                  <a:txBody>
                    <a:bodyPr/>
                    <a:lstStyle/>
                    <a:p>
                      <a:pPr>
                        <a:lnSpc>
                          <a:spcPts val="1200"/>
                        </a:lnSpc>
                        <a:spcAft>
                          <a:spcPts val="0"/>
                        </a:spcAft>
                      </a:pPr>
                      <a:r>
                        <a:rPr lang="de-DE" sz="950" b="1" dirty="0">
                          <a:solidFill>
                            <a:srgbClr val="327A86"/>
                          </a:solidFill>
                          <a:effectLst/>
                          <a:latin typeface="Calibri" panose="020F0502020204030204" pitchFamily="34" charset="0"/>
                          <a:ea typeface="MS PGothic" panose="020B0600070205080204" pitchFamily="34" charset="-128"/>
                          <a:cs typeface="Times New Roman" panose="02020603050405020304" pitchFamily="18" charset="0"/>
                        </a:rPr>
                        <a:t>Zeit</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de-DE" sz="950" b="1" dirty="0">
                          <a:solidFill>
                            <a:srgbClr val="327A86"/>
                          </a:solidFill>
                          <a:effectLst/>
                          <a:latin typeface="Calibri" panose="020F0502020204030204" pitchFamily="34" charset="0"/>
                          <a:ea typeface="MS PGothic" panose="020B0600070205080204" pitchFamily="34" charset="-128"/>
                          <a:cs typeface="Times New Roman" panose="02020603050405020304" pitchFamily="18" charset="0"/>
                        </a:rPr>
                        <a:t>Phase/Aktivität</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44145" marR="144145"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de-DE" sz="950" b="1">
                          <a:solidFill>
                            <a:srgbClr val="327A86"/>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de-DE" sz="950" b="1" dirty="0">
                          <a:solidFill>
                            <a:srgbClr val="327A86"/>
                          </a:solidFill>
                          <a:effectLst/>
                          <a:latin typeface="Calibri" panose="020F0502020204030204" pitchFamily="34" charset="0"/>
                          <a:ea typeface="MS PGothic" panose="020B0600070205080204" pitchFamily="34" charset="-128"/>
                          <a:cs typeface="Times New Roman" panose="02020603050405020304" pitchFamily="18" charset="0"/>
                        </a:rPr>
                        <a:t>Material/Medien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03335344"/>
                  </a:ext>
                </a:extLst>
              </a:tr>
              <a:tr h="1514667">
                <a:tc>
                  <a:txBody>
                    <a:bodyPr/>
                    <a:lstStyle/>
                    <a:p>
                      <a:pPr>
                        <a:lnSpc>
                          <a:spcPts val="1200"/>
                        </a:lnSpc>
                        <a:spcAft>
                          <a:spcPts val="0"/>
                        </a:spcAft>
                      </a:pPr>
                      <a:r>
                        <a:rPr lang="de-DE" sz="950" dirty="0">
                          <a:effectLst/>
                          <a:latin typeface="Calibri" panose="020F0502020204030204" pitchFamily="34" charset="0"/>
                          <a:ea typeface="MS PGothic" panose="020B0600070205080204" pitchFamily="34" charset="-128"/>
                          <a:cs typeface="Times New Roman" panose="02020603050405020304" pitchFamily="18" charset="0"/>
                        </a:rPr>
                        <a:t>5 Min.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de-DE" sz="1000" b="1"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Begrüßung, Verlaufsplanung und Zielsetzung</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spcAft>
                          <a:spcPts val="0"/>
                        </a:spcAft>
                        <a:buClr>
                          <a:srgbClr val="327A86"/>
                        </a:buClr>
                        <a:buFont typeface="Wingdings" pitchFamily="2" charset="2"/>
                        <a:buChar char=""/>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Namensschilder herausgeben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spcAft>
                          <a:spcPts val="0"/>
                        </a:spcAft>
                        <a:buClr>
                          <a:srgbClr val="327A86"/>
                        </a:buClr>
                        <a:buFont typeface="Wingdings" pitchFamily="2" charset="2"/>
                        <a:buChar char=""/>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Begrüßung der Teilnehmenden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spcAft>
                          <a:spcPts val="0"/>
                        </a:spcAft>
                        <a:buClr>
                          <a:srgbClr val="327A86"/>
                        </a:buClr>
                        <a:buFont typeface="Wingdings" pitchFamily="2" charset="2"/>
                        <a:buChar char=""/>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Inhaltliche Gliederung Baustein 2</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spcAft>
                          <a:spcPts val="0"/>
                        </a:spcAft>
                        <a:buClr>
                          <a:srgbClr val="327A86"/>
                        </a:buClr>
                        <a:buFont typeface="Wingdings" pitchFamily="2" charset="2"/>
                        <a:buChar char=""/>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Ziele Baustein 2</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spcAft>
                          <a:spcPts val="0"/>
                        </a:spcAft>
                        <a:buClr>
                          <a:srgbClr val="327A86"/>
                        </a:buClr>
                        <a:buFont typeface="Wingdings" pitchFamily="2" charset="2"/>
                        <a:buChar char=""/>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Tagesablauf auf Flip-Chart ständig sichtbar bzw. gedrucktes Poster</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44145" marR="14414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de-DE" sz="10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Namensschilder</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spcAft>
                          <a:spcPts val="0"/>
                        </a:spcAft>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Präsentation BS 2</a:t>
                      </a:r>
                      <a:b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b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(Folien 1–5),</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spcAft>
                          <a:spcPts val="0"/>
                        </a:spcAft>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Tagesablauf auf Flip-Chart</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33259162"/>
                  </a:ext>
                </a:extLst>
              </a:tr>
              <a:tr h="1081905">
                <a:tc>
                  <a:txBody>
                    <a:bodyPr/>
                    <a:lstStyle/>
                    <a:p>
                      <a:pPr>
                        <a:lnSpc>
                          <a:spcPts val="1200"/>
                        </a:lnSpc>
                        <a:spcAft>
                          <a:spcPts val="0"/>
                        </a:spcAft>
                      </a:pPr>
                      <a:r>
                        <a:rPr lang="de-DE" sz="950" dirty="0">
                          <a:effectLst/>
                          <a:latin typeface="Calibri" panose="020F0502020204030204" pitchFamily="34" charset="0"/>
                          <a:ea typeface="MS PGothic" panose="020B0600070205080204" pitchFamily="34" charset="-128"/>
                          <a:cs typeface="Times New Roman" panose="02020603050405020304" pitchFamily="18" charset="0"/>
                        </a:rPr>
                        <a:t>5 Min.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de-DE" sz="10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Rückblick Baustein 1</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spcAft>
                          <a:spcPts val="0"/>
                        </a:spcAft>
                        <a:buClr>
                          <a:srgbClr val="327A86"/>
                        </a:buClr>
                        <a:buFont typeface="Wingdings" pitchFamily="2" charset="2"/>
                        <a:buChar char=""/>
                      </a:pPr>
                      <a:r>
                        <a:rPr lang="de-DE" sz="10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Ziele des Sachrechnens</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spcAft>
                          <a:spcPts val="0"/>
                        </a:spcAft>
                        <a:buClr>
                          <a:srgbClr val="327A86"/>
                        </a:buClr>
                        <a:buFont typeface="Wingdings" pitchFamily="2" charset="2"/>
                        <a:buChar char=""/>
                      </a:pPr>
                      <a:r>
                        <a:rPr lang="de-DE" sz="10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Funktionen des Sachrechnens</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spcAft>
                          <a:spcPts val="0"/>
                        </a:spcAft>
                        <a:buClr>
                          <a:srgbClr val="327A86"/>
                        </a:buClr>
                        <a:buFont typeface="Wingdings" pitchFamily="2" charset="2"/>
                        <a:buChar char=""/>
                      </a:pPr>
                      <a:r>
                        <a:rPr lang="de-DE" sz="10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Typen von Sachaufgaben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spcAft>
                          <a:spcPts val="0"/>
                        </a:spcAft>
                        <a:buClr>
                          <a:srgbClr val="327A86"/>
                        </a:buClr>
                        <a:buFont typeface="Wingdings" pitchFamily="2" charset="2"/>
                        <a:buChar char=""/>
                      </a:pPr>
                      <a:r>
                        <a:rPr lang="de-DE" sz="10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Anforderungen beim Bearbeiten von Sachaufgaben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44145" marR="14414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de-DE" sz="10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Präsentation BS 2 (Folien 6–7)</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27821864"/>
                  </a:ext>
                </a:extLst>
              </a:tr>
              <a:tr h="1298286">
                <a:tc>
                  <a:txBody>
                    <a:bodyPr/>
                    <a:lstStyle/>
                    <a:p>
                      <a:pPr>
                        <a:lnSpc>
                          <a:spcPts val="1200"/>
                        </a:lnSpc>
                        <a:spcAft>
                          <a:spcPts val="0"/>
                        </a:spcAft>
                      </a:pPr>
                      <a:r>
                        <a:rPr lang="de-DE" sz="950" dirty="0">
                          <a:effectLst/>
                          <a:latin typeface="Calibri" panose="020F0502020204030204" pitchFamily="34" charset="0"/>
                          <a:ea typeface="MS PGothic" panose="020B0600070205080204" pitchFamily="34" charset="-128"/>
                          <a:cs typeface="Times New Roman" panose="02020603050405020304" pitchFamily="18" charset="0"/>
                        </a:rPr>
                        <a:t>30 Min.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spcAft>
                          <a:spcPts val="0"/>
                        </a:spcAft>
                      </a:pPr>
                      <a:r>
                        <a:rPr lang="de-DE" sz="950" dirty="0">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de-DE" sz="10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Reflexion der Distanzaufgabe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spcAft>
                          <a:spcPts val="0"/>
                        </a:spcAft>
                        <a:buClr>
                          <a:srgbClr val="327A86"/>
                        </a:buClr>
                        <a:buFont typeface="Wingdings" pitchFamily="2" charset="2"/>
                        <a:buChar char=""/>
                      </a:pPr>
                      <a:r>
                        <a:rPr lang="de-DE" sz="10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Austausch über die Erfahrungen bei der Bearbeitung der Distanzaufgabe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spcAft>
                          <a:spcPts val="0"/>
                        </a:spcAft>
                        <a:buClr>
                          <a:srgbClr val="327A86"/>
                        </a:buClr>
                        <a:buFont typeface="Wingdings" pitchFamily="2" charset="2"/>
                        <a:buChar char=""/>
                      </a:pPr>
                      <a:r>
                        <a:rPr lang="de-DE" sz="10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Thematisierung von Anforderungen, individuellen Lösungsstrategien und ggf. aufgetretenen Schwierigkeiten bei der Aufgabenbearbeitung durch die SuS</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44145" marR="14414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de-DE" sz="10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Präsentation BS 2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spcAft>
                          <a:spcPts val="0"/>
                        </a:spcAft>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(Folien 8–10),</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spcAft>
                          <a:spcPts val="0"/>
                        </a:spcAft>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evtl. </a:t>
                      </a:r>
                      <a:r>
                        <a:rPr lang="de-DE" sz="1000" dirty="0" err="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Eddings</a:t>
                      </a: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Flipchart, Karten, Tesafilm</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66967236"/>
                  </a:ext>
                </a:extLst>
              </a:tr>
              <a:tr h="1081905">
                <a:tc>
                  <a:txBody>
                    <a:bodyPr/>
                    <a:lstStyle/>
                    <a:p>
                      <a:pPr>
                        <a:lnSpc>
                          <a:spcPts val="1200"/>
                        </a:lnSpc>
                        <a:spcAft>
                          <a:spcPts val="0"/>
                        </a:spcAft>
                      </a:pPr>
                      <a:r>
                        <a:rPr lang="de-DE" sz="950" dirty="0">
                          <a:effectLst/>
                          <a:latin typeface="Calibri" panose="020F0502020204030204" pitchFamily="34" charset="0"/>
                          <a:ea typeface="MS PGothic" panose="020B0600070205080204" pitchFamily="34" charset="-128"/>
                          <a:cs typeface="Times New Roman" panose="02020603050405020304" pitchFamily="18" charset="0"/>
                        </a:rPr>
                        <a:t>30 Min.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de-DE" sz="10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Modellbildungsprozess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spcAft>
                          <a:spcPts val="0"/>
                        </a:spcAft>
                        <a:buClr>
                          <a:srgbClr val="327A86"/>
                        </a:buClr>
                        <a:buFont typeface="Wingdings" pitchFamily="2" charset="2"/>
                        <a:buChar char=""/>
                      </a:pPr>
                      <a:r>
                        <a:rPr lang="de-DE" sz="10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Verdeutlichung des Modellierungskreislaufes anhand einer Beispielaufgabe (Anknüpfen an Distanzaufgabe)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spcAft>
                          <a:spcPts val="0"/>
                        </a:spcAft>
                        <a:buClr>
                          <a:srgbClr val="327A86"/>
                        </a:buClr>
                        <a:buFont typeface="Wingdings" pitchFamily="2" charset="2"/>
                        <a:buChar char=""/>
                      </a:pPr>
                      <a:r>
                        <a:rPr lang="de-DE" sz="10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Praxisphase und anschließende Plenumsdiskussion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44145" marR="14414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de-DE" sz="10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Präsentation BS 2</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spcAft>
                          <a:spcPts val="0"/>
                        </a:spcAft>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(Folien 11–17),</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spcAft>
                          <a:spcPts val="0"/>
                        </a:spcAft>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evtl. </a:t>
                      </a:r>
                      <a:r>
                        <a:rPr lang="de-DE" sz="1000" dirty="0" err="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Eddings</a:t>
                      </a: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Flipchart, Karten, Tesafilm</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91557851"/>
                  </a:ext>
                </a:extLst>
              </a:tr>
              <a:tr h="216380">
                <a:tc>
                  <a:txBody>
                    <a:bodyPr/>
                    <a:lstStyle/>
                    <a:p>
                      <a:pPr>
                        <a:lnSpc>
                          <a:spcPts val="1200"/>
                        </a:lnSpc>
                        <a:spcAft>
                          <a:spcPts val="0"/>
                        </a:spcAft>
                      </a:pPr>
                      <a:r>
                        <a:rPr lang="de-DE" sz="950" dirty="0">
                          <a:effectLst/>
                          <a:latin typeface="Calibri" panose="020F0502020204030204" pitchFamily="34" charset="0"/>
                          <a:ea typeface="MS PGothic" panose="020B0600070205080204" pitchFamily="34" charset="-128"/>
                          <a:cs typeface="Times New Roman" panose="02020603050405020304" pitchFamily="18" charset="0"/>
                        </a:rPr>
                        <a:t>15 Min.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nSpc>
                          <a:spcPts val="1200"/>
                        </a:lnSpc>
                        <a:spcAft>
                          <a:spcPts val="0"/>
                        </a:spcAft>
                      </a:pPr>
                      <a:r>
                        <a:rPr lang="de-DE" sz="10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Pause</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44145" marR="144145"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nSpc>
                          <a:spcPts val="1200"/>
                        </a:lnSpc>
                        <a:spcAft>
                          <a:spcPts val="0"/>
                        </a:spcAft>
                      </a:pPr>
                      <a:r>
                        <a:rPr lang="de-DE" sz="10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nSpc>
                          <a:spcPts val="1200"/>
                        </a:lnSpc>
                        <a:spcAft>
                          <a:spcPts val="0"/>
                        </a:spcAft>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710492954"/>
                  </a:ext>
                </a:extLst>
              </a:tr>
            </a:tbl>
          </a:graphicData>
        </a:graphic>
      </p:graphicFrame>
    </p:spTree>
    <p:extLst>
      <p:ext uri="{BB962C8B-B14F-4D97-AF65-F5344CB8AC3E}">
        <p14:creationId xmlns:p14="http://schemas.microsoft.com/office/powerpoint/2010/main" val="29988697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Inhaltsplatzhalter 3"/>
          <p:cNvGraphicFramePr>
            <a:graphicFrameLocks noGrp="1"/>
          </p:cNvGraphicFramePr>
          <p:nvPr>
            <p:ph idx="1"/>
            <p:extLst>
              <p:ext uri="{D42A27DB-BD31-4B8C-83A1-F6EECF244321}">
                <p14:modId xmlns:p14="http://schemas.microsoft.com/office/powerpoint/2010/main" val="3166029043"/>
              </p:ext>
            </p:extLst>
          </p:nvPr>
        </p:nvGraphicFramePr>
        <p:xfrm>
          <a:off x="323850" y="1125538"/>
          <a:ext cx="8424864" cy="3228594"/>
        </p:xfrm>
        <a:graphic>
          <a:graphicData uri="http://schemas.openxmlformats.org/drawingml/2006/table">
            <a:tbl>
              <a:tblPr firstRow="1" bandRow="1">
                <a:tableStyleId>{5C22544A-7EE6-4342-B048-85BDC9FD1C3A}</a:tableStyleId>
              </a:tblPr>
              <a:tblGrid>
                <a:gridCol w="4212432">
                  <a:extLst>
                    <a:ext uri="{9D8B030D-6E8A-4147-A177-3AD203B41FA5}">
                      <a16:colId xmlns:a16="http://schemas.microsoft.com/office/drawing/2014/main" val="20000"/>
                    </a:ext>
                  </a:extLst>
                </a:gridCol>
                <a:gridCol w="4212432">
                  <a:extLst>
                    <a:ext uri="{9D8B030D-6E8A-4147-A177-3AD203B41FA5}">
                      <a16:colId xmlns:a16="http://schemas.microsoft.com/office/drawing/2014/main" val="20001"/>
                    </a:ext>
                  </a:extLst>
                </a:gridCol>
              </a:tblGrid>
              <a:tr h="370840">
                <a:tc>
                  <a:txBody>
                    <a:bodyPr/>
                    <a:lstStyle/>
                    <a:p>
                      <a:pPr algn="l" defTabSz="457200">
                        <a:tabLst>
                          <a:tab pos="914400" algn="l"/>
                        </a:tabLst>
                        <a:defRPr sz="1800" b="0">
                          <a:solidFill>
                            <a:srgbClr val="000000"/>
                          </a:solidFill>
                          <a:uFillTx/>
                        </a:defRPr>
                      </a:pPr>
                      <a:r>
                        <a:rPr sz="2000" b="1" dirty="0" err="1">
                          <a:solidFill>
                            <a:schemeClr val="bg1"/>
                          </a:solidFill>
                          <a:uFill>
                            <a:solidFill>
                              <a:srgbClr val="FFFFFF"/>
                            </a:solidFill>
                          </a:uFill>
                          <a:latin typeface="Calibri" charset="0"/>
                          <a:ea typeface="Calibri" charset="0"/>
                          <a:cs typeface="Calibri" charset="0"/>
                          <a:sym typeface="Arial"/>
                        </a:rPr>
                        <a:t>Schwierigkeiten</a:t>
                      </a:r>
                      <a:r>
                        <a:rPr sz="2000" b="1" dirty="0">
                          <a:solidFill>
                            <a:schemeClr val="bg1"/>
                          </a:solidFill>
                          <a:uFill>
                            <a:solidFill>
                              <a:srgbClr val="FFFFFF"/>
                            </a:solidFill>
                          </a:uFill>
                          <a:latin typeface="Calibri" charset="0"/>
                          <a:ea typeface="Calibri" charset="0"/>
                          <a:cs typeface="Calibri" charset="0"/>
                          <a:sym typeface="Arial"/>
                        </a:rPr>
                        <a:t>/</a:t>
                      </a:r>
                      <a:r>
                        <a:rPr sz="2000" b="1" dirty="0" err="1">
                          <a:solidFill>
                            <a:schemeClr val="bg1"/>
                          </a:solidFill>
                          <a:uFill>
                            <a:solidFill>
                              <a:srgbClr val="FFFFFF"/>
                            </a:solidFill>
                          </a:uFill>
                          <a:latin typeface="Calibri" charset="0"/>
                          <a:ea typeface="Calibri" charset="0"/>
                          <a:cs typeface="Calibri" charset="0"/>
                          <a:sym typeface="Arial"/>
                        </a:rPr>
                        <a:t>Fehler</a:t>
                      </a:r>
                      <a:endParaRPr sz="2000" b="1" dirty="0">
                        <a:solidFill>
                          <a:schemeClr val="bg1"/>
                        </a:solidFill>
                        <a:uFill>
                          <a:solidFill>
                            <a:srgbClr val="FFFFFF"/>
                          </a:solidFill>
                        </a:uFill>
                        <a:latin typeface="Calibri" charset="0"/>
                        <a:ea typeface="Calibri" charset="0"/>
                        <a:cs typeface="Calibri" charset="0"/>
                        <a:sym typeface="Arial"/>
                      </a:endParaRPr>
                    </a:p>
                  </a:txBody>
                  <a:tcPr marL="50800" marR="50800" marT="50800" marB="50800" anchor="ctr" horzOverflow="overflow"/>
                </a:tc>
                <a:tc>
                  <a:txBody>
                    <a:bodyPr/>
                    <a:lstStyle/>
                    <a:p>
                      <a:pPr algn="l" defTabSz="457200">
                        <a:tabLst>
                          <a:tab pos="914400" algn="l"/>
                        </a:tabLst>
                        <a:defRPr sz="1800" b="0">
                          <a:solidFill>
                            <a:srgbClr val="000000"/>
                          </a:solidFill>
                          <a:uFillTx/>
                        </a:defRPr>
                      </a:pPr>
                      <a:r>
                        <a:rPr sz="2000" b="1">
                          <a:solidFill>
                            <a:schemeClr val="bg1"/>
                          </a:solidFill>
                          <a:uFill>
                            <a:solidFill>
                              <a:srgbClr val="FFFFFF"/>
                            </a:solidFill>
                          </a:uFill>
                          <a:latin typeface="Calibri" charset="0"/>
                          <a:ea typeface="Calibri" charset="0"/>
                          <a:cs typeface="Calibri" charset="0"/>
                          <a:sym typeface="Arial"/>
                        </a:rPr>
                        <a:t>mögliche Hilfen</a:t>
                      </a:r>
                    </a:p>
                  </a:txBody>
                  <a:tcPr marL="50800" marR="50800" marT="50800" marB="50800" anchor="ctr" horzOverflow="overflow"/>
                </a:tc>
                <a:extLst>
                  <a:ext uri="{0D108BD9-81ED-4DB2-BD59-A6C34878D82A}">
                    <a16:rowId xmlns:a16="http://schemas.microsoft.com/office/drawing/2014/main" val="10000"/>
                  </a:ext>
                </a:extLst>
              </a:tr>
              <a:tr h="370840">
                <a:tc>
                  <a:txBody>
                    <a:bodyPr/>
                    <a:lstStyle/>
                    <a:p>
                      <a:pPr algn="l" defTabSz="457200">
                        <a:lnSpc>
                          <a:spcPct val="115000"/>
                        </a:lnSpc>
                        <a:spcBef>
                          <a:spcPts val="1000"/>
                        </a:spcBef>
                        <a:defRPr sz="1600">
                          <a:uFillTx/>
                          <a:latin typeface="+mn-lt"/>
                          <a:ea typeface="+mn-ea"/>
                          <a:cs typeface="+mn-cs"/>
                        </a:defRPr>
                      </a:pPr>
                      <a:r>
                        <a:rPr lang="de-DE" sz="1700" b="1" u="none" dirty="0">
                          <a:latin typeface="Calibri" charset="0"/>
                          <a:ea typeface="Calibri" charset="0"/>
                          <a:cs typeface="Calibri" charset="0"/>
                        </a:rPr>
                        <a:t>Unterrichtlicher Kontext </a:t>
                      </a:r>
                      <a:r>
                        <a:rPr lang="de-DE" sz="1700" dirty="0">
                          <a:latin typeface="Calibri" charset="0"/>
                          <a:ea typeface="Calibri" charset="0"/>
                          <a:cs typeface="Calibri" charset="0"/>
                        </a:rPr>
                        <a:t>(Kapitänsaufgaben, „Alltags- vs. Schulmathematik“)</a:t>
                      </a:r>
                    </a:p>
                    <a:p>
                      <a:pPr marL="327659" indent="-285750" algn="l" defTabSz="457200">
                        <a:lnSpc>
                          <a:spcPct val="115000"/>
                        </a:lnSpc>
                        <a:spcBef>
                          <a:spcPts val="1000"/>
                        </a:spcBef>
                        <a:buClr>
                          <a:srgbClr val="327A86"/>
                        </a:buClr>
                        <a:buFont typeface="Wingdings" panose="05000000000000000000" pitchFamily="2" charset="2"/>
                        <a:buChar char="§"/>
                        <a:defRPr sz="1600">
                          <a:uFillTx/>
                          <a:latin typeface="+mn-lt"/>
                          <a:ea typeface="+mn-ea"/>
                          <a:cs typeface="+mn-cs"/>
                        </a:defRPr>
                      </a:pPr>
                      <a:r>
                        <a:rPr lang="de-DE" sz="1700" dirty="0">
                          <a:latin typeface="Calibri" charset="0"/>
                          <a:ea typeface="Calibri" charset="0"/>
                          <a:cs typeface="Calibri" charset="0"/>
                        </a:rPr>
                        <a:t>Überzeugung, dass alle Aufgaben im Unterricht sinnvoll ausgerechnet werden können/müssen</a:t>
                      </a:r>
                    </a:p>
                    <a:p>
                      <a:pPr algn="l" defTabSz="457200">
                        <a:lnSpc>
                          <a:spcPct val="115000"/>
                        </a:lnSpc>
                        <a:spcBef>
                          <a:spcPts val="1000"/>
                        </a:spcBef>
                        <a:defRPr sz="1600">
                          <a:uFillTx/>
                          <a:latin typeface="+mn-lt"/>
                          <a:ea typeface="+mn-ea"/>
                          <a:cs typeface="+mn-cs"/>
                        </a:defRPr>
                      </a:pPr>
                      <a:endParaRPr sz="1700" dirty="0">
                        <a:latin typeface="Calibri" charset="0"/>
                        <a:ea typeface="Calibri" charset="0"/>
                        <a:cs typeface="Calibri" charset="0"/>
                      </a:endParaRPr>
                    </a:p>
                  </a:txBody>
                  <a:tcPr marL="50800" marR="50800" marT="50800" marB="50800" horzOverflow="overflow"/>
                </a:tc>
                <a:tc>
                  <a:txBody>
                    <a:bodyPr/>
                    <a:lstStyle/>
                    <a:p>
                      <a:pPr algn="l" defTabSz="457200">
                        <a:lnSpc>
                          <a:spcPct val="115000"/>
                        </a:lnSpc>
                        <a:spcBef>
                          <a:spcPts val="1000"/>
                        </a:spcBef>
                        <a:defRPr sz="1600" b="1">
                          <a:uFillTx/>
                          <a:latin typeface="Helvetica"/>
                          <a:ea typeface="Helvetica"/>
                          <a:cs typeface="Helvetica"/>
                          <a:sym typeface="Helvetica"/>
                        </a:defRPr>
                      </a:pPr>
                      <a:r>
                        <a:rPr lang="de-DE" sz="1700" dirty="0">
                          <a:latin typeface="Calibri" charset="0"/>
                          <a:ea typeface="Calibri" charset="0"/>
                          <a:cs typeface="Calibri" charset="0"/>
                        </a:rPr>
                        <a:t>Fragen zu Sachsituationen finden</a:t>
                      </a:r>
                    </a:p>
                    <a:p>
                      <a:pPr marL="285750" indent="-285750" algn="l" defTabSz="457200">
                        <a:lnSpc>
                          <a:spcPct val="115000"/>
                        </a:lnSpc>
                        <a:spcBef>
                          <a:spcPts val="1000"/>
                        </a:spcBef>
                        <a:buClr>
                          <a:srgbClr val="327A86"/>
                        </a:buClr>
                        <a:buFont typeface="Wingdings" panose="05000000000000000000" pitchFamily="2" charset="2"/>
                        <a:buChar char="§"/>
                        <a:defRPr sz="1600">
                          <a:uFillTx/>
                          <a:latin typeface="+mn-lt"/>
                          <a:ea typeface="+mn-ea"/>
                          <a:cs typeface="+mn-cs"/>
                        </a:defRPr>
                      </a:pPr>
                      <a:r>
                        <a:rPr lang="de-DE" sz="1700" dirty="0">
                          <a:latin typeface="Calibri" charset="0"/>
                          <a:ea typeface="Calibri" charset="0"/>
                          <a:cs typeface="Calibri" charset="0"/>
                        </a:rPr>
                        <a:t>lösbare/unlösbare Aufgaben formulieren</a:t>
                      </a:r>
                    </a:p>
                    <a:p>
                      <a:pPr marL="960119" algn="l" defTabSz="457200">
                        <a:lnSpc>
                          <a:spcPct val="115000"/>
                        </a:lnSpc>
                        <a:spcBef>
                          <a:spcPts val="1000"/>
                        </a:spcBef>
                        <a:defRPr sz="1600">
                          <a:uFillTx/>
                          <a:latin typeface="+mn-lt"/>
                          <a:ea typeface="+mn-ea"/>
                          <a:cs typeface="+mn-cs"/>
                        </a:defRPr>
                      </a:pPr>
                      <a:endParaRPr lang="de-DE" sz="1700" dirty="0">
                        <a:latin typeface="Calibri" charset="0"/>
                        <a:ea typeface="Calibri" charset="0"/>
                        <a:cs typeface="Calibri" charset="0"/>
                      </a:endParaRPr>
                    </a:p>
                    <a:p>
                      <a:pPr algn="l" defTabSz="457200">
                        <a:lnSpc>
                          <a:spcPct val="115000"/>
                        </a:lnSpc>
                        <a:spcBef>
                          <a:spcPts val="1000"/>
                        </a:spcBef>
                        <a:defRPr sz="1600" b="1">
                          <a:uFillTx/>
                          <a:latin typeface="Helvetica"/>
                          <a:ea typeface="Helvetica"/>
                          <a:cs typeface="Helvetica"/>
                          <a:sym typeface="Helvetica"/>
                        </a:defRPr>
                      </a:pPr>
                      <a:r>
                        <a:rPr lang="de-DE" sz="1700" dirty="0">
                          <a:latin typeface="Calibri" charset="0"/>
                          <a:ea typeface="Calibri" charset="0"/>
                          <a:cs typeface="Calibri" charset="0"/>
                        </a:rPr>
                        <a:t>Lösungen kritisch hinterfragen</a:t>
                      </a:r>
                      <a:r>
                        <a:rPr lang="de-DE" sz="1700" b="0" dirty="0">
                          <a:latin typeface="Calibri" charset="0"/>
                          <a:ea typeface="Calibri" charset="0"/>
                          <a:cs typeface="Calibri" charset="0"/>
                          <a:sym typeface="Calibri"/>
                        </a:rPr>
                        <a:t> </a:t>
                      </a:r>
                    </a:p>
                    <a:p>
                      <a:pPr marL="285750" indent="-285750" algn="l" defTabSz="457200">
                        <a:lnSpc>
                          <a:spcPct val="115000"/>
                        </a:lnSpc>
                        <a:spcBef>
                          <a:spcPts val="1000"/>
                        </a:spcBef>
                        <a:buClr>
                          <a:srgbClr val="327A86"/>
                        </a:buClr>
                        <a:buFont typeface="Wingdings" panose="05000000000000000000" pitchFamily="2" charset="2"/>
                        <a:buChar char="§"/>
                        <a:defRPr sz="1600">
                          <a:uFillTx/>
                          <a:latin typeface="+mn-lt"/>
                          <a:ea typeface="+mn-ea"/>
                          <a:cs typeface="+mn-cs"/>
                        </a:defRPr>
                      </a:pPr>
                      <a:r>
                        <a:rPr lang="de-DE" sz="1700" dirty="0">
                          <a:latin typeface="Calibri" charset="0"/>
                          <a:ea typeface="Calibri" charset="0"/>
                          <a:cs typeface="Calibri" charset="0"/>
                        </a:rPr>
                        <a:t>Kapitänsaufgaben bewusst im Unterricht thematisieren</a:t>
                      </a:r>
                    </a:p>
                    <a:p>
                      <a:pPr algn="l" defTabSz="457200">
                        <a:lnSpc>
                          <a:spcPct val="115000"/>
                        </a:lnSpc>
                        <a:spcBef>
                          <a:spcPts val="1000"/>
                        </a:spcBef>
                        <a:defRPr sz="1600">
                          <a:uFillTx/>
                          <a:latin typeface="+mn-lt"/>
                          <a:ea typeface="+mn-ea"/>
                          <a:cs typeface="+mn-cs"/>
                        </a:defRPr>
                      </a:pPr>
                      <a:endParaRPr sz="1700" dirty="0">
                        <a:latin typeface="Calibri" charset="0"/>
                        <a:ea typeface="Calibri" charset="0"/>
                        <a:cs typeface="Calibri" charset="0"/>
                      </a:endParaRPr>
                    </a:p>
                  </a:txBody>
                  <a:tcPr marL="50800" marR="50800" marT="50800" marB="50800" horzOverflow="overflow"/>
                </a:tc>
                <a:extLst>
                  <a:ext uri="{0D108BD9-81ED-4DB2-BD59-A6C34878D82A}">
                    <a16:rowId xmlns:a16="http://schemas.microsoft.com/office/drawing/2014/main" val="10001"/>
                  </a:ext>
                </a:extLst>
              </a:tr>
            </a:tbl>
          </a:graphicData>
        </a:graphic>
      </p:graphicFrame>
      <p:sp>
        <p:nvSpPr>
          <p:cNvPr id="3" name="Titel 2"/>
          <p:cNvSpPr>
            <a:spLocks noGrp="1"/>
          </p:cNvSpPr>
          <p:nvPr>
            <p:ph type="title"/>
          </p:nvPr>
        </p:nvSpPr>
        <p:spPr/>
        <p:txBody>
          <a:bodyPr>
            <a:normAutofit fontScale="90000"/>
          </a:bodyPr>
          <a:lstStyle/>
          <a:p>
            <a:r>
              <a:rPr lang="de-DE" sz="2800"/>
              <a:t>Hilfen beim Lösen von Sachaufgaben</a:t>
            </a:r>
            <a:endParaRPr lang="de-DE"/>
          </a:p>
        </p:txBody>
      </p:sp>
      <p:sp>
        <p:nvSpPr>
          <p:cNvPr id="2" name="Textfeld 1">
            <a:extLst>
              <a:ext uri="{FF2B5EF4-FFF2-40B4-BE49-F238E27FC236}">
                <a16:creationId xmlns:a16="http://schemas.microsoft.com/office/drawing/2014/main" id="{AE008673-8D84-2141-93D7-828264068CC4}"/>
              </a:ext>
            </a:extLst>
          </p:cNvPr>
          <p:cNvSpPr txBox="1"/>
          <p:nvPr/>
        </p:nvSpPr>
        <p:spPr>
          <a:xfrm>
            <a:off x="4067944" y="4509120"/>
            <a:ext cx="5328592" cy="307777"/>
          </a:xfrm>
          <a:prstGeom prst="rect">
            <a:avLst/>
          </a:prstGeom>
          <a:noFill/>
        </p:spPr>
        <p:txBody>
          <a:bodyPr wrap="square" rtlCol="0">
            <a:spAutoFit/>
          </a:bodyPr>
          <a:lstStyle/>
          <a:p>
            <a:pPr marL="342900" indent="-342900">
              <a:spcBef>
                <a:spcPts val="400"/>
              </a:spcBef>
            </a:pPr>
            <a:r>
              <a:rPr lang="de-DE" sz="1400" i="1" dirty="0">
                <a:solidFill>
                  <a:srgbClr val="327A86"/>
                </a:solidFill>
                <a:latin typeface="Calibri" charset="0"/>
                <a:ea typeface="Calibri" charset="0"/>
                <a:cs typeface="Calibri" charset="0"/>
              </a:rPr>
              <a:t>(vgl. u. a. Scherer &amp; Moser Opitz 2010; Franke &amp; </a:t>
            </a:r>
            <a:r>
              <a:rPr lang="de-DE" sz="1400" i="1" dirty="0" err="1">
                <a:solidFill>
                  <a:srgbClr val="327A86"/>
                </a:solidFill>
                <a:latin typeface="Calibri" charset="0"/>
                <a:ea typeface="Calibri" charset="0"/>
                <a:cs typeface="Calibri" charset="0"/>
              </a:rPr>
              <a:t>Ruwisch</a:t>
            </a:r>
            <a:r>
              <a:rPr lang="de-DE" sz="1400" i="1" dirty="0">
                <a:solidFill>
                  <a:srgbClr val="327A86"/>
                </a:solidFill>
                <a:latin typeface="Calibri" charset="0"/>
                <a:ea typeface="Calibri" charset="0"/>
                <a:cs typeface="Calibri" charset="0"/>
              </a:rPr>
              <a:t> 2010</a:t>
            </a:r>
            <a:r>
              <a:rPr lang="de-DE" sz="1400" i="1" dirty="0">
                <a:solidFill>
                  <a:srgbClr val="327A86"/>
                </a:solidFill>
              </a:rPr>
              <a:t>)</a:t>
            </a:r>
            <a:endParaRPr lang="de-DE" sz="1400" i="1" dirty="0">
              <a:solidFill>
                <a:srgbClr val="327A86"/>
              </a:solidFill>
              <a:latin typeface="Calibri"/>
              <a:cs typeface="Calibri"/>
            </a:endParaRPr>
          </a:p>
        </p:txBody>
      </p:sp>
    </p:spTree>
    <p:extLst>
      <p:ext uri="{BB962C8B-B14F-4D97-AF65-F5344CB8AC3E}">
        <p14:creationId xmlns:p14="http://schemas.microsoft.com/office/powerpoint/2010/main" val="7459021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0429AD60-7E52-6A4E-9EF9-205300C44C77}"/>
              </a:ext>
            </a:extLst>
          </p:cNvPr>
          <p:cNvSpPr/>
          <p:nvPr/>
        </p:nvSpPr>
        <p:spPr bwMode="auto">
          <a:xfrm>
            <a:off x="0" y="3789040"/>
            <a:ext cx="5940152" cy="540061"/>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a:solidFill>
                <a:prstClr val="black"/>
              </a:solidFill>
              <a:latin typeface="Calibri" panose="020F0502020204030204" pitchFamily="34" charset="0"/>
            </a:endParaRPr>
          </a:p>
        </p:txBody>
      </p:sp>
      <p:sp>
        <p:nvSpPr>
          <p:cNvPr id="11" name="Rechteck 10"/>
          <p:cNvSpPr/>
          <p:nvPr/>
        </p:nvSpPr>
        <p:spPr bwMode="auto">
          <a:xfrm>
            <a:off x="0" y="1916833"/>
            <a:ext cx="806602" cy="4941168"/>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solidFill>
                <a:prstClr val="black"/>
              </a:solidFill>
              <a:latin typeface="Calibri" panose="020F0502020204030204" pitchFamily="34" charset="0"/>
            </a:endParaRPr>
          </a:p>
        </p:txBody>
      </p:sp>
      <p:sp>
        <p:nvSpPr>
          <p:cNvPr id="8" name="Titel 7"/>
          <p:cNvSpPr>
            <a:spLocks noGrp="1"/>
          </p:cNvSpPr>
          <p:nvPr>
            <p:ph type="title"/>
          </p:nvPr>
        </p:nvSpPr>
        <p:spPr/>
        <p:txBody>
          <a:bodyPr>
            <a:normAutofit/>
          </a:bodyPr>
          <a:lstStyle/>
          <a:p>
            <a:r>
              <a:rPr lang="de-DE" dirty="0"/>
              <a:t>Gliederung – Baustein 2</a:t>
            </a:r>
          </a:p>
        </p:txBody>
      </p:sp>
      <p:sp>
        <p:nvSpPr>
          <p:cNvPr id="9" name="Inhaltsplatzhalter 8"/>
          <p:cNvSpPr>
            <a:spLocks noGrp="1"/>
          </p:cNvSpPr>
          <p:nvPr>
            <p:ph idx="1"/>
          </p:nvPr>
        </p:nvSpPr>
        <p:spPr>
          <a:xfrm>
            <a:off x="395536" y="1340768"/>
            <a:ext cx="8424936" cy="3096344"/>
          </a:xfrm>
        </p:spPr>
        <p:txBody>
          <a:bodyPr/>
          <a:lstStyle/>
          <a:p>
            <a:pPr marL="514350" indent="-514350">
              <a:buClr>
                <a:srgbClr val="327A86"/>
              </a:buClr>
              <a:buAutoNum type="arabicPeriod"/>
            </a:pPr>
            <a:r>
              <a:rPr lang="de-DE" dirty="0"/>
              <a:t>Begrüßung und Rückblick</a:t>
            </a:r>
          </a:p>
          <a:p>
            <a:pPr marL="514350" indent="-514350">
              <a:buClr>
                <a:srgbClr val="327A86"/>
              </a:buClr>
              <a:buAutoNum type="arabicPeriod"/>
            </a:pPr>
            <a:r>
              <a:rPr lang="de-DE" dirty="0"/>
              <a:t>Einstieg: Distanzaufgabe </a:t>
            </a:r>
          </a:p>
          <a:p>
            <a:pPr marL="514350" indent="-514350">
              <a:buClr>
                <a:srgbClr val="327A86"/>
              </a:buClr>
              <a:buAutoNum type="arabicPeriod"/>
            </a:pPr>
            <a:r>
              <a:rPr lang="de-DE" dirty="0"/>
              <a:t>Modellbildungsprozess</a:t>
            </a:r>
            <a:r>
              <a:rPr lang="de-DE" dirty="0">
                <a:solidFill>
                  <a:srgbClr val="327A86"/>
                </a:solidFill>
              </a:rPr>
              <a:t>  </a:t>
            </a:r>
          </a:p>
          <a:p>
            <a:pPr marL="514350" indent="-514350">
              <a:buClr>
                <a:srgbClr val="327A86"/>
              </a:buClr>
              <a:buAutoNum type="arabicPeriod"/>
            </a:pPr>
            <a:r>
              <a:rPr lang="de-DE" dirty="0"/>
              <a:t>Hilfen beim Lösen von Sachaufgaben</a:t>
            </a:r>
          </a:p>
          <a:p>
            <a:pPr marL="514350" indent="-514350">
              <a:buClr>
                <a:srgbClr val="327A86"/>
              </a:buClr>
              <a:buAutoNum type="arabicPeriod"/>
            </a:pPr>
            <a:r>
              <a:rPr lang="de-DE" dirty="0">
                <a:solidFill>
                  <a:srgbClr val="327A86"/>
                </a:solidFill>
              </a:rPr>
              <a:t>Zur Gestaltung des Sachrechnens </a:t>
            </a:r>
          </a:p>
          <a:p>
            <a:pPr marL="762000" lvl="1" indent="-304800">
              <a:buClr>
                <a:schemeClr val="tx2"/>
              </a:buClr>
              <a:buFont typeface="Wingdings" charset="2"/>
              <a:buChar char="§"/>
            </a:pPr>
            <a:r>
              <a:rPr lang="de-DE" dirty="0">
                <a:solidFill>
                  <a:srgbClr val="FFFFFF"/>
                </a:solidFill>
              </a:rPr>
              <a:t>Sachrechnen in allen Jahrgangsstufen</a:t>
            </a:r>
          </a:p>
          <a:p>
            <a:pPr marL="762000" lvl="1" indent="-304800">
              <a:buClr>
                <a:schemeClr val="tx2"/>
              </a:buClr>
              <a:buFont typeface="Wingdings" charset="2"/>
              <a:buChar char="§"/>
            </a:pPr>
            <a:r>
              <a:rPr lang="de-DE" dirty="0">
                <a:solidFill>
                  <a:srgbClr val="FFFFFF"/>
                </a:solidFill>
              </a:rPr>
              <a:t>Sinnstiftende Lernanlässe</a:t>
            </a:r>
          </a:p>
          <a:p>
            <a:pPr marL="762000" lvl="1" indent="-304800">
              <a:buClr>
                <a:schemeClr val="tx2"/>
              </a:buClr>
              <a:buFont typeface="Wingdings" charset="2"/>
              <a:buChar char="§"/>
              <a:tabLst>
                <a:tab pos="706438" algn="l"/>
              </a:tabLst>
            </a:pPr>
            <a:r>
              <a:rPr lang="de-DE" dirty="0">
                <a:solidFill>
                  <a:srgbClr val="FFFFFF"/>
                </a:solidFill>
              </a:rPr>
              <a:t>Sachrechnen offen gestalten </a:t>
            </a:r>
            <a:endParaRPr lang="de-DE" dirty="0"/>
          </a:p>
          <a:p>
            <a:pPr marL="514350" indent="-514350">
              <a:buClr>
                <a:srgbClr val="327A86"/>
              </a:buClr>
              <a:buAutoNum type="arabicPeriod"/>
            </a:pPr>
            <a:r>
              <a:rPr lang="de-DE" dirty="0"/>
              <a:t>Merkmale guter Sachaufgaben</a:t>
            </a:r>
          </a:p>
          <a:p>
            <a:pPr marL="971550" lvl="1" indent="-514350">
              <a:buClr>
                <a:srgbClr val="327A86"/>
              </a:buClr>
              <a:buAutoNum type="arabicPeriod"/>
            </a:pPr>
            <a:endParaRPr lang="de-DE" dirty="0"/>
          </a:p>
          <a:p>
            <a:pPr marL="514350" indent="-514350">
              <a:buClr>
                <a:srgbClr val="327A86"/>
              </a:buClr>
              <a:buAutoNum type="arabicPeriod"/>
            </a:pPr>
            <a:endParaRPr lang="de-DE" dirty="0"/>
          </a:p>
        </p:txBody>
      </p:sp>
    </p:spTree>
    <p:extLst>
      <p:ext uri="{BB962C8B-B14F-4D97-AF65-F5344CB8AC3E}">
        <p14:creationId xmlns:p14="http://schemas.microsoft.com/office/powerpoint/2010/main" val="21518658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a:spcBef>
                <a:spcPts val="1600"/>
              </a:spcBef>
            </a:pPr>
            <a:r>
              <a:rPr lang="de-DE" dirty="0"/>
              <a:t>Spiralcurriculum</a:t>
            </a:r>
          </a:p>
          <a:p>
            <a:pPr>
              <a:spcBef>
                <a:spcPts val="1600"/>
              </a:spcBef>
            </a:pPr>
            <a:r>
              <a:rPr lang="de-DE" dirty="0"/>
              <a:t>Sachrechnen im Anfangsunterricht</a:t>
            </a:r>
          </a:p>
          <a:p>
            <a:pPr>
              <a:spcBef>
                <a:spcPts val="1600"/>
              </a:spcBef>
            </a:pPr>
            <a:r>
              <a:rPr lang="de-DE" dirty="0"/>
              <a:t>Aufgreifen realer Situationen</a:t>
            </a:r>
          </a:p>
          <a:p>
            <a:pPr>
              <a:spcBef>
                <a:spcPts val="1600"/>
              </a:spcBef>
            </a:pPr>
            <a:r>
              <a:rPr lang="de-DE" dirty="0"/>
              <a:t>Thematisieren möglicher Widersprüche zwischen Realsituation und arithmetischem Ergebnis</a:t>
            </a:r>
          </a:p>
          <a:p>
            <a:endParaRPr lang="de-DE" dirty="0"/>
          </a:p>
        </p:txBody>
      </p:sp>
      <p:sp>
        <p:nvSpPr>
          <p:cNvPr id="3" name="Titel 2"/>
          <p:cNvSpPr>
            <a:spLocks noGrp="1"/>
          </p:cNvSpPr>
          <p:nvPr>
            <p:ph type="title"/>
          </p:nvPr>
        </p:nvSpPr>
        <p:spPr/>
        <p:txBody>
          <a:bodyPr/>
          <a:lstStyle/>
          <a:p>
            <a:r>
              <a:rPr lang="de-DE" dirty="0"/>
              <a:t>Sachrechnen in allen Jahrgangsstufen</a:t>
            </a:r>
          </a:p>
        </p:txBody>
      </p:sp>
      <p:sp>
        <p:nvSpPr>
          <p:cNvPr id="4" name="Franke/Ruwisch 2010"/>
          <p:cNvSpPr txBox="1"/>
          <p:nvPr/>
        </p:nvSpPr>
        <p:spPr>
          <a:xfrm>
            <a:off x="6732240" y="5575644"/>
            <a:ext cx="2172453" cy="292388"/>
          </a:xfrm>
          <a:prstGeom prst="rect">
            <a:avLst/>
          </a:prstGeom>
          <a:ln w="12700">
            <a:miter lim="400000"/>
          </a:ln>
          <a:extLst>
            <a:ext uri="{C572A759-6A51-4108-AA02-DFA0A04FC94B}">
              <ma14:wrappingTextBoxFlag xmlns="" xmlns:ma14="http://schemas.microsoft.com/office/mac/drawingml/2011/main" val="1"/>
            </a:ext>
          </a:extLst>
        </p:spPr>
        <p:txBody>
          <a:bodyPr wrap="square" lIns="38100" tIns="38100" rIns="38100" bIns="38100">
            <a:spAutoFit/>
          </a:bodyPr>
          <a:lstStyle>
            <a:lvl1pPr defTabSz="584200">
              <a:defRPr sz="1400" i="1">
                <a:solidFill>
                  <a:srgbClr val="131313"/>
                </a:solidFill>
                <a:uFillTx/>
                <a:latin typeface="Helvetica Neue"/>
                <a:ea typeface="Helvetica Neue"/>
                <a:cs typeface="Helvetica Neue"/>
                <a:sym typeface="Helvetica Neue"/>
              </a:defRPr>
            </a:lvl1pPr>
          </a:lstStyle>
          <a:p>
            <a:r>
              <a:rPr lang="de-DE" dirty="0">
                <a:solidFill>
                  <a:srgbClr val="327A86"/>
                </a:solidFill>
                <a:latin typeface="Calibri" charset="0"/>
                <a:ea typeface="Calibri" charset="0"/>
                <a:cs typeface="Calibri" charset="0"/>
              </a:rPr>
              <a:t>(vgl. </a:t>
            </a:r>
            <a:r>
              <a:rPr dirty="0">
                <a:solidFill>
                  <a:srgbClr val="327A86"/>
                </a:solidFill>
                <a:latin typeface="Calibri" charset="0"/>
                <a:ea typeface="Calibri" charset="0"/>
                <a:cs typeface="Calibri" charset="0"/>
              </a:rPr>
              <a:t>Franke</a:t>
            </a:r>
            <a:r>
              <a:rPr lang="de-DE" dirty="0">
                <a:solidFill>
                  <a:srgbClr val="327A86"/>
                </a:solidFill>
                <a:latin typeface="Calibri" charset="0"/>
                <a:ea typeface="Calibri" charset="0"/>
                <a:cs typeface="Calibri" charset="0"/>
              </a:rPr>
              <a:t> &amp; </a:t>
            </a:r>
            <a:r>
              <a:rPr dirty="0" err="1">
                <a:solidFill>
                  <a:srgbClr val="327A86"/>
                </a:solidFill>
                <a:latin typeface="Calibri" charset="0"/>
                <a:ea typeface="Calibri" charset="0"/>
                <a:cs typeface="Calibri" charset="0"/>
              </a:rPr>
              <a:t>Ruwisch</a:t>
            </a:r>
            <a:r>
              <a:rPr dirty="0">
                <a:solidFill>
                  <a:srgbClr val="327A86"/>
                </a:solidFill>
                <a:latin typeface="Calibri" charset="0"/>
                <a:ea typeface="Calibri" charset="0"/>
                <a:cs typeface="Calibri" charset="0"/>
              </a:rPr>
              <a:t> 2010</a:t>
            </a:r>
            <a:r>
              <a:rPr lang="de-DE" dirty="0">
                <a:solidFill>
                  <a:srgbClr val="327A86"/>
                </a:solidFill>
                <a:latin typeface="Calibri" charset="0"/>
                <a:ea typeface="Calibri" charset="0"/>
                <a:cs typeface="Calibri" charset="0"/>
              </a:rPr>
              <a:t>)</a:t>
            </a:r>
            <a:endParaRPr dirty="0">
              <a:solidFill>
                <a:srgbClr val="327A86"/>
              </a:solidFill>
              <a:latin typeface="Calibri" charset="0"/>
              <a:ea typeface="Calibri" charset="0"/>
              <a:cs typeface="Calibri" charset="0"/>
            </a:endParaRPr>
          </a:p>
        </p:txBody>
      </p:sp>
    </p:spTree>
    <p:extLst>
      <p:ext uri="{BB962C8B-B14F-4D97-AF65-F5344CB8AC3E}">
        <p14:creationId xmlns:p14="http://schemas.microsoft.com/office/powerpoint/2010/main" val="2131257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a:spcBef>
                <a:spcPts val="1600"/>
              </a:spcBef>
            </a:pPr>
            <a:r>
              <a:rPr lang="de-DE" dirty="0"/>
              <a:t>Sachrechnen als Beitrag zur Umwelterschließung</a:t>
            </a:r>
          </a:p>
          <a:p>
            <a:pPr>
              <a:spcBef>
                <a:spcPts val="1600"/>
              </a:spcBef>
            </a:pPr>
            <a:r>
              <a:rPr lang="de-DE" dirty="0"/>
              <a:t>Nutzen realer Situationen und aktueller Anlässe</a:t>
            </a:r>
          </a:p>
          <a:p>
            <a:pPr>
              <a:spcBef>
                <a:spcPts val="1600"/>
              </a:spcBef>
            </a:pPr>
            <a:r>
              <a:rPr lang="de-DE" dirty="0"/>
              <a:t>Nutzen authentischer Sachaufgaben</a:t>
            </a:r>
          </a:p>
          <a:p>
            <a:pPr>
              <a:spcBef>
                <a:spcPts val="1600"/>
              </a:spcBef>
            </a:pPr>
            <a:r>
              <a:rPr lang="de-DE" dirty="0"/>
              <a:t>Denkaufgaben</a:t>
            </a:r>
          </a:p>
        </p:txBody>
      </p:sp>
      <p:sp>
        <p:nvSpPr>
          <p:cNvPr id="3" name="Titel 2"/>
          <p:cNvSpPr>
            <a:spLocks noGrp="1"/>
          </p:cNvSpPr>
          <p:nvPr>
            <p:ph type="title"/>
          </p:nvPr>
        </p:nvSpPr>
        <p:spPr/>
        <p:txBody>
          <a:bodyPr/>
          <a:lstStyle/>
          <a:p>
            <a:r>
              <a:rPr lang="de-DE" dirty="0"/>
              <a:t>Sinnstiftende Lernanlässe</a:t>
            </a:r>
          </a:p>
        </p:txBody>
      </p:sp>
      <p:sp>
        <p:nvSpPr>
          <p:cNvPr id="4" name="Franke/Ruwisch 2010"/>
          <p:cNvSpPr txBox="1"/>
          <p:nvPr/>
        </p:nvSpPr>
        <p:spPr>
          <a:xfrm>
            <a:off x="6732240" y="5575644"/>
            <a:ext cx="2172453" cy="292388"/>
          </a:xfrm>
          <a:prstGeom prst="rect">
            <a:avLst/>
          </a:prstGeom>
          <a:ln w="12700">
            <a:miter lim="400000"/>
          </a:ln>
          <a:extLst>
            <a:ext uri="{C572A759-6A51-4108-AA02-DFA0A04FC94B}">
              <ma14:wrappingTextBoxFlag xmlns="" xmlns:ma14="http://schemas.microsoft.com/office/mac/drawingml/2011/main" val="1"/>
            </a:ext>
          </a:extLst>
        </p:spPr>
        <p:txBody>
          <a:bodyPr wrap="square" lIns="38100" tIns="38100" rIns="38100" bIns="38100">
            <a:spAutoFit/>
          </a:bodyPr>
          <a:lstStyle>
            <a:lvl1pPr defTabSz="584200">
              <a:defRPr sz="1400" i="1">
                <a:solidFill>
                  <a:srgbClr val="131313"/>
                </a:solidFill>
                <a:uFillTx/>
                <a:latin typeface="Helvetica Neue"/>
                <a:ea typeface="Helvetica Neue"/>
                <a:cs typeface="Helvetica Neue"/>
                <a:sym typeface="Helvetica Neue"/>
              </a:defRPr>
            </a:lvl1pPr>
          </a:lstStyle>
          <a:p>
            <a:r>
              <a:rPr lang="de-DE" dirty="0">
                <a:solidFill>
                  <a:srgbClr val="327A86"/>
                </a:solidFill>
                <a:latin typeface="Calibri" charset="0"/>
                <a:ea typeface="Calibri" charset="0"/>
                <a:cs typeface="Calibri" charset="0"/>
              </a:rPr>
              <a:t>(vgl. </a:t>
            </a:r>
            <a:r>
              <a:rPr dirty="0">
                <a:solidFill>
                  <a:srgbClr val="327A86"/>
                </a:solidFill>
                <a:latin typeface="Calibri" charset="0"/>
                <a:ea typeface="Calibri" charset="0"/>
                <a:cs typeface="Calibri" charset="0"/>
              </a:rPr>
              <a:t>Franke</a:t>
            </a:r>
            <a:r>
              <a:rPr lang="de-DE" dirty="0">
                <a:solidFill>
                  <a:srgbClr val="327A86"/>
                </a:solidFill>
                <a:latin typeface="Calibri" charset="0"/>
                <a:ea typeface="Calibri" charset="0"/>
                <a:cs typeface="Calibri" charset="0"/>
              </a:rPr>
              <a:t> &amp; </a:t>
            </a:r>
            <a:r>
              <a:rPr dirty="0" err="1">
                <a:solidFill>
                  <a:srgbClr val="327A86"/>
                </a:solidFill>
                <a:latin typeface="Calibri" charset="0"/>
                <a:ea typeface="Calibri" charset="0"/>
                <a:cs typeface="Calibri" charset="0"/>
              </a:rPr>
              <a:t>Ruwisch</a:t>
            </a:r>
            <a:r>
              <a:rPr dirty="0">
                <a:solidFill>
                  <a:srgbClr val="327A86"/>
                </a:solidFill>
                <a:latin typeface="Calibri" charset="0"/>
                <a:ea typeface="Calibri" charset="0"/>
                <a:cs typeface="Calibri" charset="0"/>
              </a:rPr>
              <a:t> 2010</a:t>
            </a:r>
            <a:r>
              <a:rPr lang="de-DE" dirty="0">
                <a:solidFill>
                  <a:srgbClr val="327A86"/>
                </a:solidFill>
                <a:latin typeface="Calibri" charset="0"/>
                <a:ea typeface="Calibri" charset="0"/>
                <a:cs typeface="Calibri" charset="0"/>
              </a:rPr>
              <a:t>)</a:t>
            </a:r>
            <a:endParaRPr dirty="0">
              <a:solidFill>
                <a:srgbClr val="327A86"/>
              </a:solidFill>
              <a:latin typeface="Calibri" charset="0"/>
              <a:ea typeface="Calibri" charset="0"/>
              <a:cs typeface="Calibri" charset="0"/>
            </a:endParaRPr>
          </a:p>
        </p:txBody>
      </p:sp>
    </p:spTree>
    <p:extLst>
      <p:ext uri="{BB962C8B-B14F-4D97-AF65-F5344CB8AC3E}">
        <p14:creationId xmlns:p14="http://schemas.microsoft.com/office/powerpoint/2010/main" val="12158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a:spcBef>
                <a:spcPts val="1600"/>
              </a:spcBef>
            </a:pPr>
            <a:r>
              <a:rPr lang="de-DE" dirty="0"/>
              <a:t>Offenheit der Aufgabenstellungen (z. B. eigene Aufgaben zu gegebenen Situationen finden)</a:t>
            </a:r>
          </a:p>
          <a:p>
            <a:pPr>
              <a:spcBef>
                <a:spcPts val="1600"/>
              </a:spcBef>
            </a:pPr>
            <a:r>
              <a:rPr lang="de-DE" dirty="0"/>
              <a:t>Offenheit bei Lösungswegen (individuelle Lösungswege zulassen und darüber reflektieren)</a:t>
            </a:r>
          </a:p>
          <a:p>
            <a:pPr>
              <a:spcBef>
                <a:spcPts val="1600"/>
              </a:spcBef>
            </a:pPr>
            <a:r>
              <a:rPr lang="de-DE" dirty="0"/>
              <a:t>Offenheit in der Organisationsform (z. B. Sachrechenkartei in der Freiarbeit/Mathekonferenzen etc.)</a:t>
            </a:r>
          </a:p>
          <a:p>
            <a:pPr>
              <a:spcBef>
                <a:spcPts val="1600"/>
              </a:spcBef>
            </a:pPr>
            <a:r>
              <a:rPr lang="de-DE" dirty="0"/>
              <a:t>Berücksichtigung aller Funktionen des Sachrechnens</a:t>
            </a:r>
          </a:p>
          <a:p>
            <a:endParaRPr lang="de-DE" dirty="0"/>
          </a:p>
        </p:txBody>
      </p:sp>
      <p:sp>
        <p:nvSpPr>
          <p:cNvPr id="3" name="Titel 2"/>
          <p:cNvSpPr>
            <a:spLocks noGrp="1"/>
          </p:cNvSpPr>
          <p:nvPr>
            <p:ph type="title"/>
          </p:nvPr>
        </p:nvSpPr>
        <p:spPr/>
        <p:txBody>
          <a:bodyPr/>
          <a:lstStyle/>
          <a:p>
            <a:r>
              <a:rPr lang="de-DE" dirty="0"/>
              <a:t>Sachrechnen offen gestalten</a:t>
            </a:r>
          </a:p>
        </p:txBody>
      </p:sp>
      <p:sp>
        <p:nvSpPr>
          <p:cNvPr id="5" name="Franke/Ruwisch 2010"/>
          <p:cNvSpPr txBox="1"/>
          <p:nvPr/>
        </p:nvSpPr>
        <p:spPr>
          <a:xfrm>
            <a:off x="6732240" y="5575644"/>
            <a:ext cx="2172453" cy="292388"/>
          </a:xfrm>
          <a:prstGeom prst="rect">
            <a:avLst/>
          </a:prstGeom>
          <a:ln w="12700">
            <a:miter lim="400000"/>
          </a:ln>
          <a:extLst>
            <a:ext uri="{C572A759-6A51-4108-AA02-DFA0A04FC94B}">
              <ma14:wrappingTextBoxFlag xmlns="" xmlns:ma14="http://schemas.microsoft.com/office/mac/drawingml/2011/main" val="1"/>
            </a:ext>
          </a:extLst>
        </p:spPr>
        <p:txBody>
          <a:bodyPr wrap="square" lIns="38100" tIns="38100" rIns="38100" bIns="38100">
            <a:spAutoFit/>
          </a:bodyPr>
          <a:lstStyle>
            <a:lvl1pPr defTabSz="584200">
              <a:defRPr sz="1400" i="1">
                <a:solidFill>
                  <a:srgbClr val="131313"/>
                </a:solidFill>
                <a:uFillTx/>
                <a:latin typeface="Helvetica Neue"/>
                <a:ea typeface="Helvetica Neue"/>
                <a:cs typeface="Helvetica Neue"/>
                <a:sym typeface="Helvetica Neue"/>
              </a:defRPr>
            </a:lvl1pPr>
          </a:lstStyle>
          <a:p>
            <a:r>
              <a:rPr lang="de-DE" dirty="0">
                <a:solidFill>
                  <a:srgbClr val="327A86"/>
                </a:solidFill>
                <a:latin typeface="Calibri" charset="0"/>
                <a:ea typeface="Calibri" charset="0"/>
                <a:cs typeface="Calibri" charset="0"/>
              </a:rPr>
              <a:t>(vgl. </a:t>
            </a:r>
            <a:r>
              <a:rPr dirty="0">
                <a:solidFill>
                  <a:srgbClr val="327A86"/>
                </a:solidFill>
                <a:latin typeface="Calibri" charset="0"/>
                <a:ea typeface="Calibri" charset="0"/>
                <a:cs typeface="Calibri" charset="0"/>
              </a:rPr>
              <a:t>Franke</a:t>
            </a:r>
            <a:r>
              <a:rPr lang="de-DE" dirty="0">
                <a:solidFill>
                  <a:srgbClr val="327A86"/>
                </a:solidFill>
                <a:latin typeface="Calibri" charset="0"/>
                <a:ea typeface="Calibri" charset="0"/>
                <a:cs typeface="Calibri" charset="0"/>
              </a:rPr>
              <a:t> &amp; </a:t>
            </a:r>
            <a:r>
              <a:rPr dirty="0" err="1">
                <a:solidFill>
                  <a:srgbClr val="327A86"/>
                </a:solidFill>
                <a:latin typeface="Calibri" charset="0"/>
                <a:ea typeface="Calibri" charset="0"/>
                <a:cs typeface="Calibri" charset="0"/>
              </a:rPr>
              <a:t>Ruwisch</a:t>
            </a:r>
            <a:r>
              <a:rPr dirty="0">
                <a:solidFill>
                  <a:srgbClr val="327A86"/>
                </a:solidFill>
                <a:latin typeface="Calibri" charset="0"/>
                <a:ea typeface="Calibri" charset="0"/>
                <a:cs typeface="Calibri" charset="0"/>
              </a:rPr>
              <a:t> 2010</a:t>
            </a:r>
            <a:r>
              <a:rPr lang="de-DE" dirty="0">
                <a:solidFill>
                  <a:srgbClr val="327A86"/>
                </a:solidFill>
                <a:latin typeface="Calibri" charset="0"/>
                <a:ea typeface="Calibri" charset="0"/>
                <a:cs typeface="Calibri" charset="0"/>
              </a:rPr>
              <a:t>)</a:t>
            </a:r>
            <a:endParaRPr dirty="0">
              <a:solidFill>
                <a:srgbClr val="327A86"/>
              </a:solidFill>
              <a:latin typeface="Calibri" charset="0"/>
              <a:ea typeface="Calibri" charset="0"/>
              <a:cs typeface="Calibri" charset="0"/>
            </a:endParaRPr>
          </a:p>
        </p:txBody>
      </p:sp>
    </p:spTree>
    <p:extLst>
      <p:ext uri="{BB962C8B-B14F-4D97-AF65-F5344CB8AC3E}">
        <p14:creationId xmlns:p14="http://schemas.microsoft.com/office/powerpoint/2010/main" val="1538763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0429AD60-7E52-6A4E-9EF9-205300C44C77}"/>
              </a:ext>
            </a:extLst>
          </p:cNvPr>
          <p:cNvSpPr/>
          <p:nvPr/>
        </p:nvSpPr>
        <p:spPr bwMode="auto">
          <a:xfrm>
            <a:off x="0" y="5589240"/>
            <a:ext cx="6012160" cy="540061"/>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a:solidFill>
                <a:prstClr val="black"/>
              </a:solidFill>
              <a:latin typeface="Calibri" panose="020F0502020204030204" pitchFamily="34" charset="0"/>
            </a:endParaRPr>
          </a:p>
        </p:txBody>
      </p:sp>
      <p:sp>
        <p:nvSpPr>
          <p:cNvPr id="11" name="Rechteck 10"/>
          <p:cNvSpPr/>
          <p:nvPr/>
        </p:nvSpPr>
        <p:spPr bwMode="auto">
          <a:xfrm>
            <a:off x="0" y="1916833"/>
            <a:ext cx="899592" cy="4941168"/>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a:solidFill>
                <a:prstClr val="black"/>
              </a:solidFill>
              <a:latin typeface="Calibri" panose="020F0502020204030204" pitchFamily="34" charset="0"/>
            </a:endParaRPr>
          </a:p>
        </p:txBody>
      </p:sp>
      <p:sp>
        <p:nvSpPr>
          <p:cNvPr id="8" name="Titel 7"/>
          <p:cNvSpPr>
            <a:spLocks noGrp="1"/>
          </p:cNvSpPr>
          <p:nvPr>
            <p:ph type="title"/>
          </p:nvPr>
        </p:nvSpPr>
        <p:spPr/>
        <p:txBody>
          <a:bodyPr>
            <a:normAutofit/>
          </a:bodyPr>
          <a:lstStyle/>
          <a:p>
            <a:r>
              <a:rPr lang="de-DE" dirty="0"/>
              <a:t>Gliederung – Baustein 2</a:t>
            </a:r>
          </a:p>
        </p:txBody>
      </p:sp>
      <p:sp>
        <p:nvSpPr>
          <p:cNvPr id="9" name="Inhaltsplatzhalter 8"/>
          <p:cNvSpPr>
            <a:spLocks noGrp="1"/>
          </p:cNvSpPr>
          <p:nvPr>
            <p:ph idx="1"/>
          </p:nvPr>
        </p:nvSpPr>
        <p:spPr>
          <a:xfrm>
            <a:off x="395536" y="1340768"/>
            <a:ext cx="8424936" cy="3096344"/>
          </a:xfrm>
        </p:spPr>
        <p:txBody>
          <a:bodyPr/>
          <a:lstStyle/>
          <a:p>
            <a:pPr marL="514350" indent="-514350">
              <a:buClr>
                <a:srgbClr val="327A86"/>
              </a:buClr>
              <a:buAutoNum type="arabicPeriod"/>
            </a:pPr>
            <a:r>
              <a:rPr lang="de-DE" dirty="0"/>
              <a:t>Begrüßung und Rückblick</a:t>
            </a:r>
          </a:p>
          <a:p>
            <a:pPr marL="514350" indent="-514350">
              <a:buClr>
                <a:srgbClr val="327A86"/>
              </a:buClr>
              <a:buAutoNum type="arabicPeriod"/>
            </a:pPr>
            <a:r>
              <a:rPr lang="de-DE" dirty="0"/>
              <a:t>Einstieg: Distanzaufgabe </a:t>
            </a:r>
          </a:p>
          <a:p>
            <a:pPr marL="514350" indent="-514350">
              <a:buClr>
                <a:srgbClr val="327A86"/>
              </a:buClr>
              <a:buAutoNum type="arabicPeriod"/>
            </a:pPr>
            <a:r>
              <a:rPr lang="de-DE" dirty="0"/>
              <a:t>Modellbildungsprozess</a:t>
            </a:r>
            <a:r>
              <a:rPr lang="de-DE" dirty="0">
                <a:solidFill>
                  <a:srgbClr val="327A86"/>
                </a:solidFill>
              </a:rPr>
              <a:t>  </a:t>
            </a:r>
          </a:p>
          <a:p>
            <a:pPr marL="514350" indent="-514350">
              <a:buClr>
                <a:srgbClr val="327A86"/>
              </a:buClr>
              <a:buAutoNum type="arabicPeriod"/>
            </a:pPr>
            <a:r>
              <a:rPr lang="de-DE" dirty="0"/>
              <a:t>Hilfen beim Lösen von Sachaufgaben</a:t>
            </a:r>
          </a:p>
          <a:p>
            <a:pPr marL="514350" indent="-514350">
              <a:buClr>
                <a:srgbClr val="327A86"/>
              </a:buClr>
              <a:buAutoNum type="arabicPeriod"/>
            </a:pPr>
            <a:r>
              <a:rPr lang="de-DE" dirty="0"/>
              <a:t>Zur Gestaltung des Sachrechnens </a:t>
            </a:r>
          </a:p>
          <a:p>
            <a:pPr marL="762000" lvl="1" indent="-304800">
              <a:buClr>
                <a:schemeClr val="tx2"/>
              </a:buClr>
              <a:buFont typeface="Wingdings" charset="2"/>
              <a:buChar char="§"/>
            </a:pPr>
            <a:r>
              <a:rPr lang="de-DE" dirty="0">
                <a:solidFill>
                  <a:srgbClr val="FFFFFF"/>
                </a:solidFill>
              </a:rPr>
              <a:t>Sachrechnen in allen Jahrgangsstufen</a:t>
            </a:r>
          </a:p>
          <a:p>
            <a:pPr marL="762000" lvl="1" indent="-304800">
              <a:buClr>
                <a:schemeClr val="tx2"/>
              </a:buClr>
              <a:buFont typeface="Wingdings" charset="2"/>
              <a:buChar char="§"/>
            </a:pPr>
            <a:r>
              <a:rPr lang="de-DE" dirty="0">
                <a:solidFill>
                  <a:srgbClr val="FFFFFF"/>
                </a:solidFill>
              </a:rPr>
              <a:t>Sinnstiftende Lernanlässe</a:t>
            </a:r>
          </a:p>
          <a:p>
            <a:pPr marL="762000" lvl="1" indent="-304800">
              <a:buClr>
                <a:schemeClr val="tx2"/>
              </a:buClr>
              <a:buFont typeface="Wingdings" charset="2"/>
              <a:buChar char="§"/>
              <a:tabLst>
                <a:tab pos="706438" algn="l"/>
              </a:tabLst>
            </a:pPr>
            <a:r>
              <a:rPr lang="de-DE" dirty="0">
                <a:solidFill>
                  <a:srgbClr val="FFFFFF"/>
                </a:solidFill>
              </a:rPr>
              <a:t>Sachrechnen offen gestalten </a:t>
            </a:r>
            <a:endParaRPr lang="de-DE" dirty="0"/>
          </a:p>
          <a:p>
            <a:pPr marL="514350" indent="-514350">
              <a:buClr>
                <a:srgbClr val="327A86"/>
              </a:buClr>
              <a:buAutoNum type="arabicPeriod"/>
            </a:pPr>
            <a:r>
              <a:rPr lang="de-DE" dirty="0">
                <a:solidFill>
                  <a:srgbClr val="327A86"/>
                </a:solidFill>
              </a:rPr>
              <a:t>Merkmale guter Sachaufgaben</a:t>
            </a:r>
          </a:p>
          <a:p>
            <a:pPr marL="971550" lvl="1" indent="-514350">
              <a:buClr>
                <a:srgbClr val="327A86"/>
              </a:buClr>
              <a:buAutoNum type="arabicPeriod"/>
            </a:pPr>
            <a:endParaRPr lang="de-DE" dirty="0"/>
          </a:p>
          <a:p>
            <a:pPr marL="514350" indent="-514350">
              <a:buClr>
                <a:srgbClr val="327A86"/>
              </a:buClr>
              <a:buAutoNum type="arabicPeriod"/>
            </a:pPr>
            <a:endParaRPr lang="de-DE" dirty="0"/>
          </a:p>
        </p:txBody>
      </p:sp>
    </p:spTree>
    <p:extLst>
      <p:ext uri="{BB962C8B-B14F-4D97-AF65-F5344CB8AC3E}">
        <p14:creationId xmlns:p14="http://schemas.microsoft.com/office/powerpoint/2010/main" val="28246369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Merkmale guter Sachaufgaben</a:t>
            </a:r>
          </a:p>
        </p:txBody>
      </p:sp>
      <p:sp>
        <p:nvSpPr>
          <p:cNvPr id="6" name="Rechteck 5"/>
          <p:cNvSpPr/>
          <p:nvPr/>
        </p:nvSpPr>
        <p:spPr>
          <a:xfrm>
            <a:off x="395536" y="5589240"/>
            <a:ext cx="1408386" cy="591480"/>
          </a:xfrm>
          <a:prstGeom prst="rect">
            <a:avLst/>
          </a:prstGeom>
          <a:solidFill>
            <a:schemeClr val="bg1">
              <a:lumMod val="85000"/>
            </a:schemeClr>
          </a:solidFill>
          <a:ln>
            <a:noFill/>
          </a:ln>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sz="1600">
              <a:solidFill>
                <a:schemeClr val="tx1"/>
              </a:solidFill>
              <a:latin typeface="Calibri Normal" charset="0"/>
            </a:endParaRPr>
          </a:p>
        </p:txBody>
      </p:sp>
      <p:sp>
        <p:nvSpPr>
          <p:cNvPr id="8" name="Rechteck 7"/>
          <p:cNvSpPr/>
          <p:nvPr/>
        </p:nvSpPr>
        <p:spPr>
          <a:xfrm>
            <a:off x="1547664" y="5157192"/>
            <a:ext cx="1408386" cy="591480"/>
          </a:xfrm>
          <a:prstGeom prst="rect">
            <a:avLst/>
          </a:prstGeom>
          <a:solidFill>
            <a:schemeClr val="bg1">
              <a:lumMod val="85000"/>
            </a:schemeClr>
          </a:solidFill>
          <a:ln>
            <a:noFill/>
          </a:ln>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solidFill>
                <a:schemeClr val="tx1"/>
              </a:solidFill>
              <a:latin typeface="Calibri Normal" charset="0"/>
            </a:endParaRPr>
          </a:p>
        </p:txBody>
      </p:sp>
      <p:sp>
        <p:nvSpPr>
          <p:cNvPr id="9" name="Rechteck 8"/>
          <p:cNvSpPr/>
          <p:nvPr/>
        </p:nvSpPr>
        <p:spPr>
          <a:xfrm>
            <a:off x="2483768" y="4725144"/>
            <a:ext cx="1408386" cy="591480"/>
          </a:xfrm>
          <a:prstGeom prst="rect">
            <a:avLst/>
          </a:prstGeom>
          <a:solidFill>
            <a:schemeClr val="bg1">
              <a:lumMod val="85000"/>
            </a:schemeClr>
          </a:solidFill>
          <a:ln>
            <a:noFill/>
          </a:ln>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solidFill>
                <a:schemeClr val="tx1"/>
              </a:solidFill>
              <a:latin typeface="Calibri Normal" charset="0"/>
            </a:endParaRPr>
          </a:p>
        </p:txBody>
      </p:sp>
      <p:sp>
        <p:nvSpPr>
          <p:cNvPr id="10" name="Rechteck 9"/>
          <p:cNvSpPr/>
          <p:nvPr/>
        </p:nvSpPr>
        <p:spPr>
          <a:xfrm>
            <a:off x="3995936" y="5445224"/>
            <a:ext cx="1408386" cy="591480"/>
          </a:xfrm>
          <a:prstGeom prst="rect">
            <a:avLst/>
          </a:prstGeom>
          <a:solidFill>
            <a:schemeClr val="bg1">
              <a:lumMod val="85000"/>
            </a:schemeClr>
          </a:solidFill>
          <a:ln>
            <a:noFill/>
          </a:ln>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solidFill>
                <a:schemeClr val="tx1"/>
              </a:solidFill>
              <a:latin typeface="Calibri Normal" charset="0"/>
            </a:endParaRPr>
          </a:p>
        </p:txBody>
      </p:sp>
      <p:sp>
        <p:nvSpPr>
          <p:cNvPr id="11" name="Rechteck 10"/>
          <p:cNvSpPr/>
          <p:nvPr/>
        </p:nvSpPr>
        <p:spPr>
          <a:xfrm>
            <a:off x="4644008" y="4941168"/>
            <a:ext cx="1408386" cy="591480"/>
          </a:xfrm>
          <a:prstGeom prst="rect">
            <a:avLst/>
          </a:prstGeom>
          <a:solidFill>
            <a:schemeClr val="bg1">
              <a:lumMod val="85000"/>
            </a:schemeClr>
          </a:solidFill>
          <a:ln>
            <a:noFill/>
          </a:ln>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solidFill>
                <a:schemeClr val="tx1"/>
              </a:solidFill>
              <a:latin typeface="Calibri Normal" charset="0"/>
            </a:endParaRPr>
          </a:p>
        </p:txBody>
      </p:sp>
      <p:sp>
        <p:nvSpPr>
          <p:cNvPr id="12" name="Rechteck 11"/>
          <p:cNvSpPr/>
          <p:nvPr/>
        </p:nvSpPr>
        <p:spPr>
          <a:xfrm>
            <a:off x="5436096" y="4509120"/>
            <a:ext cx="1408386" cy="591480"/>
          </a:xfrm>
          <a:prstGeom prst="rect">
            <a:avLst/>
          </a:prstGeom>
          <a:solidFill>
            <a:schemeClr val="bg1">
              <a:lumMod val="85000"/>
            </a:schemeClr>
          </a:solidFill>
          <a:ln>
            <a:noFill/>
          </a:ln>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solidFill>
                <a:schemeClr val="tx1"/>
              </a:solidFill>
              <a:latin typeface="Calibri Normal" charset="0"/>
            </a:endParaRPr>
          </a:p>
        </p:txBody>
      </p:sp>
      <p:grpSp>
        <p:nvGrpSpPr>
          <p:cNvPr id="3" name="Gruppierung 2"/>
          <p:cNvGrpSpPr/>
          <p:nvPr/>
        </p:nvGrpSpPr>
        <p:grpSpPr>
          <a:xfrm>
            <a:off x="-396552" y="1268760"/>
            <a:ext cx="7704856" cy="2592288"/>
            <a:chOff x="1187624" y="1628800"/>
            <a:chExt cx="6984776" cy="2520280"/>
          </a:xfrm>
        </p:grpSpPr>
        <p:sp>
          <p:nvSpPr>
            <p:cNvPr id="16" name="Rechteck 15"/>
            <p:cNvSpPr/>
            <p:nvPr/>
          </p:nvSpPr>
          <p:spPr bwMode="auto">
            <a:xfrm>
              <a:off x="1187624" y="1628800"/>
              <a:ext cx="6984776" cy="2520280"/>
            </a:xfrm>
            <a:prstGeom prst="rect">
              <a:avLst/>
            </a:prstGeom>
            <a:solidFill>
              <a:srgbClr val="327A86">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a:solidFill>
                  <a:schemeClr val="accent2"/>
                </a:solidFill>
                <a:latin typeface="Calibri" panose="020F0502020204030204" pitchFamily="34" charset="0"/>
              </a:endParaRPr>
            </a:p>
          </p:txBody>
        </p:sp>
        <p:sp>
          <p:nvSpPr>
            <p:cNvPr id="18" name="Rechteck 17"/>
            <p:cNvSpPr/>
            <p:nvPr/>
          </p:nvSpPr>
          <p:spPr bwMode="auto">
            <a:xfrm>
              <a:off x="1775129" y="1772816"/>
              <a:ext cx="6116959" cy="1789122"/>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a:latin typeface="Calibri" panose="020F0502020204030204" pitchFamily="34" charset="0"/>
              </a:endParaRPr>
            </a:p>
            <a:p>
              <a:endParaRPr lang="de-DE" sz="2000">
                <a:latin typeface="Calibri"/>
                <a:cs typeface="Calibri"/>
              </a:endParaRPr>
            </a:p>
          </p:txBody>
        </p:sp>
      </p:grpSp>
      <p:sp>
        <p:nvSpPr>
          <p:cNvPr id="20" name="Rechteck 19"/>
          <p:cNvSpPr/>
          <p:nvPr/>
        </p:nvSpPr>
        <p:spPr bwMode="auto">
          <a:xfrm>
            <a:off x="323528" y="1412776"/>
            <a:ext cx="6480720" cy="2016224"/>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de-DE" sz="2000" b="1" dirty="0">
                <a:latin typeface="Calibri" panose="020F0502020204030204" pitchFamily="34" charset="0"/>
              </a:rPr>
              <a:t>Murmelphase: Diskutieren Sie mit Ihren Nachbarn</a:t>
            </a:r>
          </a:p>
          <a:p>
            <a:endParaRPr lang="de-DE" sz="2000" b="1" dirty="0">
              <a:latin typeface="Calibri" panose="020F0502020204030204" pitchFamily="34" charset="0"/>
            </a:endParaRPr>
          </a:p>
          <a:p>
            <a:pPr algn="just"/>
            <a:r>
              <a:rPr lang="de-DE" sz="2000" dirty="0">
                <a:latin typeface="Calibri" panose="020F0502020204030204" pitchFamily="34" charset="0"/>
              </a:rPr>
              <a:t>Was macht Ihrer Meinung nach eine „gute Sachaufgabe” aus?</a:t>
            </a:r>
          </a:p>
          <a:p>
            <a:pPr algn="just"/>
            <a:endParaRPr lang="de-DE" sz="2000" b="1" dirty="0">
              <a:latin typeface="Calibri" panose="020F0502020204030204" pitchFamily="34" charset="0"/>
            </a:endParaRPr>
          </a:p>
          <a:p>
            <a:pPr algn="just"/>
            <a:r>
              <a:rPr lang="de-DE" sz="2000" dirty="0">
                <a:latin typeface="Calibri"/>
                <a:cs typeface="Calibri"/>
              </a:rPr>
              <a:t>Halten Sie Ihre Überlegungen auf Karten fest und stellen Sie diese anschließend im Plenum vor.</a:t>
            </a:r>
          </a:p>
          <a:p>
            <a:endParaRPr lang="de-DE" sz="2000" b="1" dirty="0">
              <a:latin typeface="Calibri" panose="020F0502020204030204" pitchFamily="34" charset="0"/>
            </a:endParaRPr>
          </a:p>
          <a:p>
            <a:endParaRPr lang="en-GB" sz="2000" b="1" dirty="0">
              <a:latin typeface="Calibri" panose="020F0502020204030204" pitchFamily="34" charset="0"/>
            </a:endParaRPr>
          </a:p>
          <a:p>
            <a:r>
              <a:rPr lang="en-GB" sz="2000" b="1" dirty="0">
                <a:latin typeface="Calibri" panose="020F0502020204030204" pitchFamily="34" charset="0"/>
              </a:rPr>
              <a:t/>
            </a:r>
            <a:br>
              <a:rPr lang="en-GB" sz="2000" b="1" dirty="0">
                <a:latin typeface="Calibri" panose="020F0502020204030204" pitchFamily="34" charset="0"/>
              </a:rPr>
            </a:br>
            <a:r>
              <a:rPr lang="en-GB" sz="2000" b="1" dirty="0">
                <a:latin typeface="Calibri" panose="020F0502020204030204" pitchFamily="34" charset="0"/>
              </a:rPr>
              <a:t> </a:t>
            </a:r>
          </a:p>
          <a:p>
            <a:endParaRPr lang="de-DE" sz="2000" dirty="0">
              <a:latin typeface="Calibri"/>
              <a:cs typeface="Calibri"/>
            </a:endParaRPr>
          </a:p>
        </p:txBody>
      </p:sp>
    </p:spTree>
    <p:extLst>
      <p:ext uri="{BB962C8B-B14F-4D97-AF65-F5344CB8AC3E}">
        <p14:creationId xmlns:p14="http://schemas.microsoft.com/office/powerpoint/2010/main" val="227047177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Merkmale guter Sachaufgaben nach Winter (2003) </a:t>
            </a:r>
          </a:p>
        </p:txBody>
      </p:sp>
      <p:sp>
        <p:nvSpPr>
          <p:cNvPr id="3" name="Inhaltsplatzhalter 2"/>
          <p:cNvSpPr>
            <a:spLocks noGrp="1"/>
          </p:cNvSpPr>
          <p:nvPr>
            <p:ph idx="1"/>
          </p:nvPr>
        </p:nvSpPr>
        <p:spPr>
          <a:xfrm>
            <a:off x="323528" y="1124744"/>
            <a:ext cx="8424936" cy="5400600"/>
          </a:xfrm>
        </p:spPr>
        <p:txBody>
          <a:bodyPr/>
          <a:lstStyle/>
          <a:p>
            <a:pPr marL="457200" indent="-457200">
              <a:spcBef>
                <a:spcPts val="600"/>
              </a:spcBef>
              <a:buFont typeface="+mj-lt"/>
              <a:buAutoNum type="arabicPeriod"/>
            </a:pPr>
            <a:r>
              <a:rPr lang="de-DE" sz="1800" dirty="0"/>
              <a:t>„Gute Sachaufgaben“ erwachsen aus einer Thematik, die Neugier und Interesse wecken kann, die </a:t>
            </a:r>
            <a:r>
              <a:rPr lang="de-DE" sz="1800" dirty="0" err="1"/>
              <a:t>Schülerinnen</a:t>
            </a:r>
            <a:r>
              <a:rPr lang="de-DE" sz="1800" dirty="0"/>
              <a:t> und </a:t>
            </a:r>
            <a:r>
              <a:rPr lang="de-DE" sz="1800" dirty="0" err="1"/>
              <a:t>Schülern</a:t>
            </a:r>
            <a:r>
              <a:rPr lang="de-DE" sz="1800" dirty="0"/>
              <a:t> etwas bedeutet. </a:t>
            </a:r>
          </a:p>
          <a:p>
            <a:pPr marL="457200" indent="-457200">
              <a:spcBef>
                <a:spcPts val="600"/>
              </a:spcBef>
              <a:buFont typeface="+mj-lt"/>
              <a:buAutoNum type="arabicPeriod"/>
            </a:pPr>
            <a:r>
              <a:rPr lang="de-DE" sz="1800" dirty="0"/>
              <a:t>„Gute Sachaufgaben“ animieren zum sachorientierten Handeln, insbesondere zum Experimentieren und Explorieren. </a:t>
            </a:r>
          </a:p>
          <a:p>
            <a:pPr marL="457200" indent="-457200">
              <a:spcBef>
                <a:spcPts val="600"/>
              </a:spcBef>
              <a:buFont typeface="+mj-lt"/>
              <a:buAutoNum type="arabicPeriod"/>
            </a:pPr>
            <a:r>
              <a:rPr lang="de-DE" sz="1800" dirty="0"/>
              <a:t>„Gute Sachaufgaben“ sind mit grundlegenden (fundamentalen) mathematischen Ideen verbunden/verbindbar.</a:t>
            </a:r>
          </a:p>
          <a:p>
            <a:pPr marL="457200" indent="-457200">
              <a:spcBef>
                <a:spcPts val="600"/>
              </a:spcBef>
              <a:buFont typeface="+mj-lt"/>
              <a:buAutoNum type="arabicPeriod"/>
            </a:pPr>
            <a:r>
              <a:rPr lang="de-DE" sz="1800" dirty="0"/>
              <a:t>„Gute Sachaufgaben“ stimulieren Modellbildung, das Deuten und Verstehen von Sachsituationen im Lichte mathematischer Begriffe. </a:t>
            </a:r>
          </a:p>
          <a:p>
            <a:pPr marL="457200" indent="-457200">
              <a:spcBef>
                <a:spcPts val="600"/>
              </a:spcBef>
              <a:buFont typeface="+mj-lt"/>
              <a:buAutoNum type="arabicPeriod"/>
            </a:pPr>
            <a:r>
              <a:rPr lang="de-DE" sz="1800" dirty="0"/>
              <a:t>„Gute Sachaufgaben“ vertiefen und vermehren das Wissen </a:t>
            </a:r>
            <a:r>
              <a:rPr lang="de-DE" sz="1800" dirty="0" err="1"/>
              <a:t>über</a:t>
            </a:r>
            <a:r>
              <a:rPr lang="de-DE" sz="1800" dirty="0"/>
              <a:t> </a:t>
            </a:r>
            <a:r>
              <a:rPr lang="de-DE" sz="1800" dirty="0" err="1"/>
              <a:t>Phänomene</a:t>
            </a:r>
            <a:r>
              <a:rPr lang="de-DE" sz="1800" dirty="0"/>
              <a:t> unserer Welt (</a:t>
            </a:r>
            <a:r>
              <a:rPr lang="de-DE" sz="1800" dirty="0" err="1"/>
              <a:t>Aufklärung</a:t>
            </a:r>
            <a:r>
              <a:rPr lang="de-DE" sz="1800" dirty="0"/>
              <a:t>) und formen unsere </a:t>
            </a:r>
            <a:r>
              <a:rPr lang="de-DE" sz="1800" dirty="0" err="1"/>
              <a:t>alltäglichen</a:t>
            </a:r>
            <a:r>
              <a:rPr lang="de-DE" sz="1800" dirty="0"/>
              <a:t> Denk- und Sprechweisen.</a:t>
            </a:r>
          </a:p>
          <a:p>
            <a:pPr marL="457200" indent="-457200">
              <a:spcBef>
                <a:spcPts val="600"/>
              </a:spcBef>
              <a:buFont typeface="+mj-lt"/>
              <a:buAutoNum type="arabicPeriod" startAt="6"/>
            </a:pPr>
            <a:r>
              <a:rPr lang="de-DE" sz="1800" dirty="0"/>
              <a:t>Von „guten Sachaufgaben“ gehen </a:t>
            </a:r>
            <a:r>
              <a:rPr lang="de-DE" sz="1800" dirty="0" err="1"/>
              <a:t>Anstöße</a:t>
            </a:r>
            <a:r>
              <a:rPr lang="de-DE" sz="1800" dirty="0"/>
              <a:t> zur Variation und Übertragung auf andere Sachsituationen aus. </a:t>
            </a:r>
          </a:p>
          <a:p>
            <a:pPr marL="457200" indent="-457200">
              <a:spcBef>
                <a:spcPts val="600"/>
              </a:spcBef>
              <a:buFont typeface="+mj-lt"/>
              <a:buAutoNum type="arabicPeriod" startAt="6"/>
            </a:pPr>
            <a:r>
              <a:rPr lang="de-DE" sz="1800" dirty="0"/>
              <a:t>„Gute Sachaufgaben“ sind problemhaltig oder </a:t>
            </a:r>
            <a:r>
              <a:rPr lang="de-DE" sz="1800" dirty="0" err="1"/>
              <a:t>können</a:t>
            </a:r>
            <a:r>
              <a:rPr lang="de-DE" sz="1800" dirty="0"/>
              <a:t> zu problemhaltigen Aufgaben weiterentwickelt werden, die Gelegenheit verschaffen, heuristische Vorgehensweisen gezielt zu kultivieren. </a:t>
            </a:r>
          </a:p>
          <a:p>
            <a:pPr algn="r">
              <a:spcBef>
                <a:spcPts val="600"/>
              </a:spcBef>
            </a:pPr>
            <a:r>
              <a:rPr lang="de-DE" sz="1400" dirty="0">
                <a:solidFill>
                  <a:srgbClr val="327A86"/>
                </a:solidFill>
              </a:rPr>
              <a:t>(</a:t>
            </a:r>
            <a:r>
              <a:rPr lang="de-DE" sz="1400" i="1" dirty="0">
                <a:solidFill>
                  <a:srgbClr val="327A86"/>
                </a:solidFill>
              </a:rPr>
              <a:t>Winter 2003, S. 182 f.)</a:t>
            </a:r>
            <a:endParaRPr lang="de-DE" sz="1400" dirty="0"/>
          </a:p>
          <a:p>
            <a:pPr algn="r">
              <a:spcBef>
                <a:spcPts val="0"/>
              </a:spcBef>
              <a:spcAft>
                <a:spcPts val="0"/>
              </a:spcAft>
            </a:pPr>
            <a:endParaRPr lang="de-DE" sz="1800" dirty="0"/>
          </a:p>
        </p:txBody>
      </p:sp>
    </p:spTree>
    <p:extLst>
      <p:ext uri="{BB962C8B-B14F-4D97-AF65-F5344CB8AC3E}">
        <p14:creationId xmlns:p14="http://schemas.microsoft.com/office/powerpoint/2010/main" val="3055680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p:cNvSpPr>
            <a:spLocks noGrp="1"/>
          </p:cNvSpPr>
          <p:nvPr>
            <p:ph type="body" sz="quarter" idx="11"/>
          </p:nvPr>
        </p:nvSpPr>
        <p:spPr/>
        <p:txBody>
          <a:bodyPr/>
          <a:lstStyle/>
          <a:p>
            <a:r>
              <a:rPr lang="de-DE" dirty="0"/>
              <a:t>Fragen und Diskussion!</a:t>
            </a:r>
          </a:p>
        </p:txBody>
      </p:sp>
      <p:pic>
        <p:nvPicPr>
          <p:cNvPr id="4" name="Bildplatzhalter 3"/>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8256" b="18256"/>
          <a:stretch>
            <a:fillRect/>
          </a:stretch>
        </p:blipFill>
        <p:spPr/>
      </p:pic>
    </p:spTree>
    <p:extLst>
      <p:ext uri="{BB962C8B-B14F-4D97-AF65-F5344CB8AC3E}">
        <p14:creationId xmlns:p14="http://schemas.microsoft.com/office/powerpoint/2010/main" val="12816834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A3C55B16-7A77-0D4D-A625-57AC5DD8FE8F}"/>
              </a:ext>
            </a:extLst>
          </p:cNvPr>
          <p:cNvSpPr>
            <a:spLocks noGrp="1"/>
          </p:cNvSpPr>
          <p:nvPr>
            <p:ph type="body" sz="quarter" idx="11"/>
          </p:nvPr>
        </p:nvSpPr>
        <p:spPr/>
        <p:txBody>
          <a:bodyPr/>
          <a:lstStyle/>
          <a:p>
            <a:r>
              <a:rPr lang="de-DE" dirty="0"/>
              <a:t>Vielen Dank für Ihre Aufmerksamkeit!</a:t>
            </a:r>
          </a:p>
        </p:txBody>
      </p:sp>
      <p:sp>
        <p:nvSpPr>
          <p:cNvPr id="4" name="Textplatzhalter 3">
            <a:extLst>
              <a:ext uri="{FF2B5EF4-FFF2-40B4-BE49-F238E27FC236}">
                <a16:creationId xmlns:a16="http://schemas.microsoft.com/office/drawing/2014/main" id="{1435655C-7CBC-A545-A4A7-81D941FF1977}"/>
              </a:ext>
            </a:extLst>
          </p:cNvPr>
          <p:cNvSpPr>
            <a:spLocks noGrp="1"/>
          </p:cNvSpPr>
          <p:nvPr>
            <p:ph type="body" sz="quarter" idx="12"/>
          </p:nvPr>
        </p:nvSpPr>
        <p:spPr/>
        <p:txBody>
          <a:bodyPr/>
          <a:lstStyle/>
          <a:p>
            <a:r>
              <a:rPr lang="de-DE" dirty="0"/>
              <a:t>Weitere Fragen ...</a:t>
            </a:r>
          </a:p>
        </p:txBody>
      </p:sp>
      <p:pic>
        <p:nvPicPr>
          <p:cNvPr id="6" name="Bildplatzhalter 5"/>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8256" b="18256"/>
          <a:stretch>
            <a:fillRect/>
          </a:stretch>
        </p:blipFill>
        <p:spPr/>
      </p:pic>
    </p:spTree>
    <p:extLst>
      <p:ext uri="{BB962C8B-B14F-4D97-AF65-F5344CB8AC3E}">
        <p14:creationId xmlns:p14="http://schemas.microsoft.com/office/powerpoint/2010/main" val="14301027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34C42F98-627F-A54E-AC82-F936B771E4BF}"/>
              </a:ext>
            </a:extLst>
          </p:cNvPr>
          <p:cNvSpPr>
            <a:spLocks noGrp="1"/>
          </p:cNvSpPr>
          <p:nvPr>
            <p:ph type="title"/>
          </p:nvPr>
        </p:nvSpPr>
        <p:spPr/>
        <p:txBody>
          <a:bodyPr/>
          <a:lstStyle/>
          <a:p>
            <a:r>
              <a:rPr lang="de-DE" dirty="0"/>
              <a:t>Mögliche Zeitstruktur für einen 3-Stunden-Block</a:t>
            </a:r>
          </a:p>
        </p:txBody>
      </p:sp>
      <p:graphicFrame>
        <p:nvGraphicFramePr>
          <p:cNvPr id="6" name="Tabelle 5">
            <a:extLst>
              <a:ext uri="{FF2B5EF4-FFF2-40B4-BE49-F238E27FC236}">
                <a16:creationId xmlns:a16="http://schemas.microsoft.com/office/drawing/2014/main" id="{4A5B6DF2-4D84-AA40-A55A-5EEA8D0BC350}"/>
              </a:ext>
            </a:extLst>
          </p:cNvPr>
          <p:cNvGraphicFramePr>
            <a:graphicFrameLocks noGrp="1"/>
          </p:cNvGraphicFramePr>
          <p:nvPr>
            <p:extLst>
              <p:ext uri="{D42A27DB-BD31-4B8C-83A1-F6EECF244321}">
                <p14:modId xmlns:p14="http://schemas.microsoft.com/office/powerpoint/2010/main" val="477131080"/>
              </p:ext>
            </p:extLst>
          </p:nvPr>
        </p:nvGraphicFramePr>
        <p:xfrm>
          <a:off x="324000" y="1052736"/>
          <a:ext cx="8424936" cy="4680520"/>
        </p:xfrm>
        <a:graphic>
          <a:graphicData uri="http://schemas.openxmlformats.org/drawingml/2006/table">
            <a:tbl>
              <a:tblPr/>
              <a:tblGrid>
                <a:gridCol w="978166">
                  <a:extLst>
                    <a:ext uri="{9D8B030D-6E8A-4147-A177-3AD203B41FA5}">
                      <a16:colId xmlns:a16="http://schemas.microsoft.com/office/drawing/2014/main" val="4293165476"/>
                    </a:ext>
                  </a:extLst>
                </a:gridCol>
                <a:gridCol w="5384516">
                  <a:extLst>
                    <a:ext uri="{9D8B030D-6E8A-4147-A177-3AD203B41FA5}">
                      <a16:colId xmlns:a16="http://schemas.microsoft.com/office/drawing/2014/main" val="3319934751"/>
                    </a:ext>
                  </a:extLst>
                </a:gridCol>
                <a:gridCol w="487241">
                  <a:extLst>
                    <a:ext uri="{9D8B030D-6E8A-4147-A177-3AD203B41FA5}">
                      <a16:colId xmlns:a16="http://schemas.microsoft.com/office/drawing/2014/main" val="1938762629"/>
                    </a:ext>
                  </a:extLst>
                </a:gridCol>
                <a:gridCol w="1575013">
                  <a:extLst>
                    <a:ext uri="{9D8B030D-6E8A-4147-A177-3AD203B41FA5}">
                      <a16:colId xmlns:a16="http://schemas.microsoft.com/office/drawing/2014/main" val="964491537"/>
                    </a:ext>
                  </a:extLst>
                </a:gridCol>
              </a:tblGrid>
              <a:tr h="1231716">
                <a:tc>
                  <a:txBody>
                    <a:bodyPr/>
                    <a:lstStyle/>
                    <a:p>
                      <a:pPr>
                        <a:lnSpc>
                          <a:spcPts val="1200"/>
                        </a:lnSpc>
                        <a:spcAft>
                          <a:spcPts val="0"/>
                        </a:spcAft>
                      </a:pPr>
                      <a:r>
                        <a:rPr lang="de-DE" sz="950" dirty="0">
                          <a:effectLst/>
                          <a:latin typeface="Calibri" panose="020F0502020204030204" pitchFamily="34" charset="0"/>
                          <a:ea typeface="MS PGothic" panose="020B0600070205080204" pitchFamily="34" charset="-128"/>
                          <a:cs typeface="Times New Roman" panose="02020603050405020304" pitchFamily="18" charset="0"/>
                        </a:rPr>
                        <a:t>45 Min.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de-DE" sz="10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Hilfen beim Lösen von Sachaufgaben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spcAft>
                          <a:spcPts val="0"/>
                        </a:spcAft>
                        <a:buClr>
                          <a:srgbClr val="327A86"/>
                        </a:buClr>
                        <a:buFont typeface="Wingdings" pitchFamily="2" charset="2"/>
                        <a:buChar char=""/>
                      </a:pPr>
                      <a:r>
                        <a:rPr lang="de-DE" sz="10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Bearbeitung eines Sachproblems</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spcAft>
                          <a:spcPts val="0"/>
                        </a:spcAft>
                        <a:buClr>
                          <a:srgbClr val="327A86"/>
                        </a:buClr>
                        <a:buFont typeface="Wingdings" pitchFamily="2" charset="2"/>
                        <a:buChar char=""/>
                      </a:pPr>
                      <a:r>
                        <a:rPr lang="de-DE" sz="10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Identifizierung möglicher Schwierigkeiten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spcAft>
                          <a:spcPts val="0"/>
                        </a:spcAft>
                        <a:buClr>
                          <a:srgbClr val="327A86"/>
                        </a:buClr>
                        <a:buFont typeface="Wingdings" pitchFamily="2" charset="2"/>
                        <a:buChar char=""/>
                      </a:pPr>
                      <a:r>
                        <a:rPr lang="de-DE" sz="10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Entwicklung möglicher Hilfestellungen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44145" marR="14414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de-DE" sz="10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Präsentation BS 2</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spcAft>
                          <a:spcPts val="0"/>
                        </a:spcAft>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(Folien 18–26),</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spcAft>
                          <a:spcPts val="0"/>
                        </a:spcAft>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evtl. </a:t>
                      </a:r>
                      <a:r>
                        <a:rPr lang="de-DE" sz="1000" dirty="0" err="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Eddings</a:t>
                      </a: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Flipchart, Karten, Tesafilm</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96014651"/>
                  </a:ext>
                </a:extLst>
              </a:tr>
              <a:tr h="985372">
                <a:tc>
                  <a:txBody>
                    <a:bodyPr/>
                    <a:lstStyle/>
                    <a:p>
                      <a:pPr>
                        <a:lnSpc>
                          <a:spcPts val="1200"/>
                        </a:lnSpc>
                        <a:spcAft>
                          <a:spcPts val="0"/>
                        </a:spcAft>
                      </a:pPr>
                      <a:r>
                        <a:rPr lang="de-DE" sz="950" dirty="0">
                          <a:effectLst/>
                          <a:latin typeface="Calibri" panose="020F0502020204030204" pitchFamily="34" charset="0"/>
                          <a:ea typeface="MS PGothic" panose="020B0600070205080204" pitchFamily="34" charset="-128"/>
                          <a:cs typeface="Times New Roman" panose="02020603050405020304" pitchFamily="18" charset="0"/>
                        </a:rPr>
                        <a:t>10 Min.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de-DE" sz="1000" b="1"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Vortrag: Zur Gestaltung des Sachrechnens</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spcAft>
                          <a:spcPts val="0"/>
                        </a:spcAft>
                        <a:buClr>
                          <a:srgbClr val="327A86"/>
                        </a:buClr>
                        <a:buFont typeface="Wingdings" pitchFamily="2" charset="2"/>
                        <a:buChar char=""/>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Sachrechnen in allen Jahrgangsstufen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spcAft>
                          <a:spcPts val="0"/>
                        </a:spcAft>
                        <a:buClr>
                          <a:srgbClr val="327A86"/>
                        </a:buClr>
                        <a:buFont typeface="Wingdings" pitchFamily="2" charset="2"/>
                        <a:buChar char=""/>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Sinnstiftende Lernanlässe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spcAft>
                          <a:spcPts val="0"/>
                        </a:spcAft>
                        <a:buClr>
                          <a:srgbClr val="327A86"/>
                        </a:buClr>
                        <a:buFont typeface="Wingdings" pitchFamily="2" charset="2"/>
                        <a:buChar char=""/>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Sachrechnen offen gestalten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44145" marR="14414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de-DE" sz="10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Präsentation BS 2</a:t>
                      </a:r>
                      <a:b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b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(Folien 27–30)</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70543178"/>
                  </a:ext>
                </a:extLst>
              </a:tr>
              <a:tr h="1231716">
                <a:tc>
                  <a:txBody>
                    <a:bodyPr/>
                    <a:lstStyle/>
                    <a:p>
                      <a:pPr>
                        <a:lnSpc>
                          <a:spcPts val="1200"/>
                        </a:lnSpc>
                        <a:spcAft>
                          <a:spcPts val="0"/>
                        </a:spcAft>
                      </a:pPr>
                      <a:r>
                        <a:rPr lang="de-DE" sz="950" dirty="0">
                          <a:effectLst/>
                          <a:latin typeface="Calibri" panose="020F0502020204030204" pitchFamily="34" charset="0"/>
                          <a:ea typeface="MS PGothic" panose="020B0600070205080204" pitchFamily="34" charset="-128"/>
                          <a:cs typeface="Times New Roman" panose="02020603050405020304" pitchFamily="18" charset="0"/>
                        </a:rPr>
                        <a:t>25 Min.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de-DE" sz="10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Merkmale guter Sachaufgaben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spcAft>
                          <a:spcPts val="0"/>
                        </a:spcAft>
                        <a:buClr>
                          <a:srgbClr val="327A86"/>
                        </a:buClr>
                        <a:buFont typeface="Wingdings" pitchFamily="2" charset="2"/>
                        <a:buChar char=""/>
                      </a:pPr>
                      <a:r>
                        <a:rPr lang="de-DE" sz="10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Reflexion durch die Teilnehmenden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spcAft>
                          <a:spcPts val="0"/>
                        </a:spcAft>
                        <a:buClr>
                          <a:srgbClr val="327A86"/>
                        </a:buClr>
                        <a:buFont typeface="Wingdings" pitchFamily="2" charset="2"/>
                        <a:buChar char=""/>
                      </a:pPr>
                      <a:r>
                        <a:rPr lang="de-DE" sz="10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Abgleich zu Merkmalen guter Sachaufgaben nach Winter (2003)</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44145" marR="14414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de-DE" sz="10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Präsentation BS 2</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spcAft>
                          <a:spcPts val="0"/>
                        </a:spcAft>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(Folien 31–34),</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spcAft>
                          <a:spcPts val="0"/>
                        </a:spcAft>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evtl. </a:t>
                      </a:r>
                      <a:r>
                        <a:rPr lang="de-DE" sz="1000" dirty="0" err="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Eddings</a:t>
                      </a: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Flipchart, Karten, Tesafilm</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1418355"/>
                  </a:ext>
                </a:extLst>
              </a:tr>
              <a:tr h="1231716">
                <a:tc>
                  <a:txBody>
                    <a:bodyPr/>
                    <a:lstStyle/>
                    <a:p>
                      <a:pPr>
                        <a:lnSpc>
                          <a:spcPts val="1200"/>
                        </a:lnSpc>
                        <a:spcAft>
                          <a:spcPts val="0"/>
                        </a:spcAft>
                      </a:pPr>
                      <a:r>
                        <a:rPr lang="de-DE" sz="950" dirty="0">
                          <a:effectLst/>
                          <a:latin typeface="Calibri" panose="020F0502020204030204" pitchFamily="34" charset="0"/>
                          <a:ea typeface="MS PGothic" panose="020B0600070205080204" pitchFamily="34" charset="-128"/>
                          <a:cs typeface="Times New Roman" panose="02020603050405020304" pitchFamily="18" charset="0"/>
                        </a:rPr>
                        <a:t>15 Min.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nSpc>
                          <a:spcPts val="1200"/>
                        </a:lnSpc>
                        <a:spcAft>
                          <a:spcPts val="0"/>
                        </a:spcAft>
                      </a:pPr>
                      <a:r>
                        <a:rPr lang="de-DE" sz="10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Abschlussevaluation und Verabschiedung</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spcAft>
                          <a:spcPts val="0"/>
                        </a:spcAft>
                        <a:buClr>
                          <a:srgbClr val="327A86"/>
                        </a:buClr>
                        <a:buFont typeface="Wingdings" pitchFamily="2" charset="2"/>
                        <a:buChar char=""/>
                      </a:pPr>
                      <a:r>
                        <a:rPr lang="de-DE" sz="10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Kartenabfrage</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spcAft>
                          <a:spcPts val="0"/>
                        </a:spcAft>
                        <a:buClr>
                          <a:srgbClr val="327A86"/>
                        </a:buClr>
                        <a:buFont typeface="Wingdings" pitchFamily="2" charset="2"/>
                        <a:buChar char=""/>
                      </a:pPr>
                      <a:r>
                        <a:rPr lang="de-DE" sz="10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Verabschiedung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spcAft>
                          <a:spcPts val="0"/>
                        </a:spcAft>
                      </a:pPr>
                      <a:r>
                        <a:rPr lang="de-DE" sz="10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spcAft>
                          <a:spcPts val="0"/>
                        </a:spcAft>
                      </a:pPr>
                      <a:r>
                        <a:rPr lang="de-DE" sz="10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44145" marR="144145"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nSpc>
                          <a:spcPts val="1200"/>
                        </a:lnSpc>
                        <a:spcAft>
                          <a:spcPts val="0"/>
                        </a:spcAft>
                      </a:pPr>
                      <a:r>
                        <a:rPr lang="de-DE" sz="10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nSpc>
                          <a:spcPts val="1200"/>
                        </a:lnSpc>
                        <a:spcAft>
                          <a:spcPts val="0"/>
                        </a:spcAft>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Präsentation BS 2</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spcAft>
                          <a:spcPts val="0"/>
                        </a:spcAft>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(Folien 35–36),</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spcAft>
                          <a:spcPts val="0"/>
                        </a:spcAft>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evtl. </a:t>
                      </a:r>
                      <a:r>
                        <a:rPr lang="de-DE" sz="1000" dirty="0" err="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Eddings</a:t>
                      </a: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Flipchart, Karten, Tesafilm</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161077156"/>
                  </a:ext>
                </a:extLst>
              </a:tr>
            </a:tbl>
          </a:graphicData>
        </a:graphic>
      </p:graphicFrame>
    </p:spTree>
    <p:extLst>
      <p:ext uri="{BB962C8B-B14F-4D97-AF65-F5344CB8AC3E}">
        <p14:creationId xmlns:p14="http://schemas.microsoft.com/office/powerpoint/2010/main" val="13600913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323528" y="980728"/>
            <a:ext cx="8424936" cy="5400600"/>
          </a:xfrm>
        </p:spPr>
        <p:txBody>
          <a:bodyPr/>
          <a:lstStyle/>
          <a:p>
            <a:pPr marL="320675" indent="-320675">
              <a:defRPr sz="1800"/>
            </a:pPr>
            <a:r>
              <a:rPr lang="de-DE" sz="1800" dirty="0"/>
              <a:t>Brenninger, A. (2006). Sachrechenkartei. Rekordzahlen aus verschiedenen Wissensgebieten. Grundschulmagazin 74(3), 55</a:t>
            </a:r>
            <a:r>
              <a:rPr lang="de-DE" dirty="0"/>
              <a:t>–</a:t>
            </a:r>
            <a:r>
              <a:rPr lang="de-DE" sz="1800" dirty="0"/>
              <a:t>58.</a:t>
            </a:r>
          </a:p>
          <a:p>
            <a:pPr>
              <a:defRPr sz="1800"/>
            </a:pPr>
            <a:r>
              <a:rPr lang="de-DE" sz="1800" dirty="0"/>
              <a:t>Franke, M. &amp; </a:t>
            </a:r>
            <a:r>
              <a:rPr lang="de-DE" sz="1800" dirty="0" err="1"/>
              <a:t>Ruwisch</a:t>
            </a:r>
            <a:r>
              <a:rPr lang="de-DE" sz="1800" dirty="0"/>
              <a:t>, S. (2010). Didaktik des Sachrechnens in der Grundschule. Heidelberg: Spektrum.</a:t>
            </a:r>
          </a:p>
          <a:p>
            <a:pPr>
              <a:defRPr sz="1800"/>
            </a:pPr>
            <a:r>
              <a:rPr lang="de-DE" sz="1800" dirty="0" err="1"/>
              <a:t>Klieme</a:t>
            </a:r>
            <a:r>
              <a:rPr lang="de-DE" sz="1800" dirty="0"/>
              <a:t>, E., </a:t>
            </a:r>
            <a:r>
              <a:rPr lang="de-DE" sz="1800" dirty="0" err="1"/>
              <a:t>Neubrand</a:t>
            </a:r>
            <a:r>
              <a:rPr lang="de-DE" sz="1800" dirty="0"/>
              <a:t>, M. Lüdtke, O. (2001). Mathematische Grundbildung: Testkonzeption und Ergebnisse. In J. Baumert et al. (Hrsg.), PISA 2000. Basiskompetenzen von Schülerinnen und Schülern im internationalen Vergleich. (S. 139</a:t>
            </a:r>
            <a:r>
              <a:rPr lang="de-DE" dirty="0"/>
              <a:t>–</a:t>
            </a:r>
            <a:r>
              <a:rPr lang="de-DE" sz="1800" dirty="0"/>
              <a:t>190). Opladen: </a:t>
            </a:r>
            <a:r>
              <a:rPr lang="de-DE" sz="1800" dirty="0" err="1"/>
              <a:t>Leske</a:t>
            </a:r>
            <a:r>
              <a:rPr lang="de-DE" sz="1800" dirty="0"/>
              <a:t> </a:t>
            </a:r>
            <a:r>
              <a:rPr lang="de-DE" sz="1800" dirty="0" err="1"/>
              <a:t>Budrich</a:t>
            </a:r>
            <a:r>
              <a:rPr lang="de-DE" sz="1800" dirty="0"/>
              <a:t>.</a:t>
            </a:r>
          </a:p>
          <a:p>
            <a:pPr>
              <a:defRPr sz="1800"/>
            </a:pPr>
            <a:r>
              <a:rPr lang="de-DE" sz="1800" dirty="0"/>
              <a:t>KMK (2004). Bildungsstandards im Fach Mathematik </a:t>
            </a:r>
            <a:r>
              <a:rPr lang="de-DE" sz="1800" dirty="0" err="1"/>
              <a:t>für</a:t>
            </a:r>
            <a:r>
              <a:rPr lang="de-DE" sz="1800" dirty="0"/>
              <a:t> den Primarbereich. Beschluss vom 15.10.2004. Neuwied: </a:t>
            </a:r>
            <a:r>
              <a:rPr lang="de-DE" sz="1800" dirty="0" err="1"/>
              <a:t>Luchterhand</a:t>
            </a:r>
            <a:r>
              <a:rPr lang="de-DE" sz="1800" dirty="0"/>
              <a:t>.</a:t>
            </a:r>
          </a:p>
          <a:p>
            <a:pPr>
              <a:defRPr sz="1800"/>
            </a:pPr>
            <a:r>
              <a:rPr lang="de-DE" sz="1800" dirty="0"/>
              <a:t>Krauthausen, G. &amp; Scherer, P. (2007). Einführung in die Mathematikdidaktik. Heidelberg: Spektrum.</a:t>
            </a:r>
          </a:p>
          <a:p>
            <a:pPr>
              <a:defRPr sz="1800"/>
            </a:pPr>
            <a:r>
              <a:rPr lang="de-DE" sz="1800" dirty="0"/>
              <a:t>MSW NRW [Ministerium für Schule und Weiterbildung des Landes Nordrhein-Westfalen] (2008). Lehrplan Mathematik. In MSW NRW (Hrsg.), Richtlinien und Lehrpläne für die Grundschule in Nordrhein-Westfalen. (S. 53</a:t>
            </a:r>
            <a:r>
              <a:rPr lang="de-DE" dirty="0"/>
              <a:t>–</a:t>
            </a:r>
            <a:r>
              <a:rPr lang="de-DE" sz="1800" dirty="0"/>
              <a:t>67). Frechen: Ritterbach. </a:t>
            </a:r>
          </a:p>
          <a:p>
            <a:endParaRPr lang="de-DE" dirty="0"/>
          </a:p>
        </p:txBody>
      </p:sp>
      <p:sp>
        <p:nvSpPr>
          <p:cNvPr id="3" name="Titel 2"/>
          <p:cNvSpPr>
            <a:spLocks noGrp="1"/>
          </p:cNvSpPr>
          <p:nvPr>
            <p:ph type="title"/>
          </p:nvPr>
        </p:nvSpPr>
        <p:spPr/>
        <p:txBody>
          <a:bodyPr/>
          <a:lstStyle/>
          <a:p>
            <a:r>
              <a:rPr lang="de-DE"/>
              <a:t>Literatur</a:t>
            </a:r>
          </a:p>
        </p:txBody>
      </p:sp>
    </p:spTree>
    <p:extLst>
      <p:ext uri="{BB962C8B-B14F-4D97-AF65-F5344CB8AC3E}">
        <p14:creationId xmlns:p14="http://schemas.microsoft.com/office/powerpoint/2010/main" val="292614518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AEA85368-9035-0E40-9279-73D3A356BFA4}"/>
              </a:ext>
            </a:extLst>
          </p:cNvPr>
          <p:cNvSpPr>
            <a:spLocks noGrp="1"/>
          </p:cNvSpPr>
          <p:nvPr>
            <p:ph idx="1"/>
          </p:nvPr>
        </p:nvSpPr>
        <p:spPr>
          <a:xfrm>
            <a:off x="323528" y="980728"/>
            <a:ext cx="8424936" cy="5400600"/>
          </a:xfrm>
        </p:spPr>
        <p:txBody>
          <a:bodyPr/>
          <a:lstStyle/>
          <a:p>
            <a:pPr>
              <a:defRPr sz="1800"/>
            </a:pPr>
            <a:r>
              <a:rPr lang="de-DE" sz="1800" dirty="0"/>
              <a:t>Scherer, P. (2003). Produktives Lernen für Kinder mit Lernschwäche: Förderung durch Fordern. Band 2: Hundertertraum/Addition &amp; Subtraktion. Horneburg: </a:t>
            </a:r>
            <a:r>
              <a:rPr lang="de-DE" sz="1800" dirty="0" err="1"/>
              <a:t>Persen</a:t>
            </a:r>
            <a:r>
              <a:rPr lang="de-DE" sz="1800" dirty="0"/>
              <a:t>.</a:t>
            </a:r>
          </a:p>
          <a:p>
            <a:pPr>
              <a:defRPr sz="1800"/>
            </a:pPr>
            <a:r>
              <a:rPr lang="de-DE" sz="1800" dirty="0"/>
              <a:t>Scherer, P. &amp; Moser Opitz, E. (2010). Fördern im Mathematikunterricht der Primarstufe. Heidelberg: Spektrum.</a:t>
            </a:r>
          </a:p>
          <a:p>
            <a:pPr>
              <a:defRPr sz="1800"/>
            </a:pPr>
            <a:r>
              <a:rPr lang="de-DE" sz="1800" dirty="0"/>
              <a:t>Scherer, P. (2016). Sachrechnen inklusiv. Anforderungen und Möglichkeiten zur Gestaltung von Lernangeboten. Grundschulunterricht Mathematik 63(1), 22</a:t>
            </a:r>
            <a:r>
              <a:rPr lang="de-DE" dirty="0"/>
              <a:t>–</a:t>
            </a:r>
            <a:r>
              <a:rPr lang="de-DE" sz="1800" dirty="0"/>
              <a:t>25.</a:t>
            </a:r>
          </a:p>
          <a:p>
            <a:pPr>
              <a:defRPr sz="1800"/>
            </a:pPr>
            <a:r>
              <a:rPr lang="de-DE" sz="1800" dirty="0"/>
              <a:t>Winter, H. (2003). Sachrechnen in der Grundschule. Berlin: Cornelsen, Scriptor.</a:t>
            </a:r>
          </a:p>
          <a:p>
            <a:pPr marL="0" indent="0">
              <a:buNone/>
              <a:defRPr sz="1800"/>
            </a:pPr>
            <a:endParaRPr lang="de-DE" sz="1800" dirty="0"/>
          </a:p>
          <a:p>
            <a:endParaRPr lang="de-DE" dirty="0"/>
          </a:p>
        </p:txBody>
      </p:sp>
      <p:sp>
        <p:nvSpPr>
          <p:cNvPr id="3" name="Titel 2">
            <a:extLst>
              <a:ext uri="{FF2B5EF4-FFF2-40B4-BE49-F238E27FC236}">
                <a16:creationId xmlns:a16="http://schemas.microsoft.com/office/drawing/2014/main" id="{35181D5C-FFFF-DA49-9B69-17D25FF1A0E5}"/>
              </a:ext>
            </a:extLst>
          </p:cNvPr>
          <p:cNvSpPr>
            <a:spLocks noGrp="1"/>
          </p:cNvSpPr>
          <p:nvPr>
            <p:ph type="title"/>
          </p:nvPr>
        </p:nvSpPr>
        <p:spPr/>
        <p:txBody>
          <a:bodyPr/>
          <a:lstStyle/>
          <a:p>
            <a:r>
              <a:rPr lang="de-DE" dirty="0"/>
              <a:t>Literatur </a:t>
            </a:r>
          </a:p>
        </p:txBody>
      </p:sp>
    </p:spTree>
    <p:extLst>
      <p:ext uri="{BB962C8B-B14F-4D97-AF65-F5344CB8AC3E}">
        <p14:creationId xmlns:p14="http://schemas.microsoft.com/office/powerpoint/2010/main" val="29227993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323528" y="980728"/>
            <a:ext cx="8424936" cy="5400600"/>
          </a:xfrm>
        </p:spPr>
        <p:txBody>
          <a:bodyPr/>
          <a:lstStyle/>
          <a:p>
            <a:pPr marL="234950" indent="-209550">
              <a:defRPr sz="1800"/>
            </a:pPr>
            <a:r>
              <a:rPr lang="de-DE" dirty="0"/>
              <a:t>Abels, L. et al. (2014). Mathepilot 3. Schülerbuch. Stuttgart: Klett.</a:t>
            </a:r>
          </a:p>
          <a:p>
            <a:pPr marL="234950" indent="-209550">
              <a:defRPr sz="1800"/>
            </a:pPr>
            <a:r>
              <a:rPr lang="de-DE" dirty="0"/>
              <a:t>Buschmeier, G. et al. (2014). Denken und Rechnen 3. Braunschweig: Westermann.</a:t>
            </a:r>
          </a:p>
          <a:p>
            <a:pPr marL="234950" indent="-209550">
              <a:defRPr sz="1800"/>
            </a:pPr>
            <a:r>
              <a:rPr lang="de-DE" dirty="0"/>
              <a:t>Wittmann, E. </a:t>
            </a:r>
            <a:r>
              <a:rPr lang="de-DE" dirty="0" err="1"/>
              <a:t>Ch</a:t>
            </a:r>
            <a:r>
              <a:rPr lang="de-DE" dirty="0"/>
              <a:t>., Müller, G. N. (2014). Das Zahlenbuch 1. Stuttgart: Klett.</a:t>
            </a:r>
          </a:p>
          <a:p>
            <a:pPr marL="234950" indent="-209550">
              <a:defRPr sz="1800"/>
            </a:pPr>
            <a:r>
              <a:rPr lang="de-DE" dirty="0"/>
              <a:t>Wittmann, E. </a:t>
            </a:r>
            <a:r>
              <a:rPr lang="de-DE" dirty="0" err="1"/>
              <a:t>Ch</a:t>
            </a:r>
            <a:r>
              <a:rPr lang="de-DE" dirty="0"/>
              <a:t>., Müller, G. N. (2014). Das Zahlenbuch 3. Stuttgart: Klett.</a:t>
            </a:r>
          </a:p>
          <a:p>
            <a:pPr marL="234950" indent="-209550">
              <a:defRPr sz="1800"/>
            </a:pPr>
            <a:r>
              <a:rPr lang="de-DE" dirty="0"/>
              <a:t>Wittmann, E. </a:t>
            </a:r>
            <a:r>
              <a:rPr lang="de-DE" dirty="0" err="1"/>
              <a:t>Ch</a:t>
            </a:r>
            <a:r>
              <a:rPr lang="de-DE" dirty="0"/>
              <a:t>., Müller, G. N. (2014). Das Zahlenbuch 4. Stuttgart: Klett.</a:t>
            </a:r>
          </a:p>
        </p:txBody>
      </p:sp>
      <p:sp>
        <p:nvSpPr>
          <p:cNvPr id="3" name="Titel 2"/>
          <p:cNvSpPr>
            <a:spLocks noGrp="1"/>
          </p:cNvSpPr>
          <p:nvPr>
            <p:ph type="title"/>
          </p:nvPr>
        </p:nvSpPr>
        <p:spPr/>
        <p:txBody>
          <a:bodyPr/>
          <a:lstStyle/>
          <a:p>
            <a:r>
              <a:rPr lang="de-DE"/>
              <a:t>Literatur (Schulbücher)</a:t>
            </a:r>
          </a:p>
        </p:txBody>
      </p:sp>
    </p:spTree>
    <p:extLst>
      <p:ext uri="{BB962C8B-B14F-4D97-AF65-F5344CB8AC3E}">
        <p14:creationId xmlns:p14="http://schemas.microsoft.com/office/powerpoint/2010/main" val="248958533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CB7FF208-5CC8-8044-86D7-9FE68BCD5F6C}"/>
              </a:ext>
            </a:extLst>
          </p:cNvPr>
          <p:cNvSpPr>
            <a:spLocks noGrp="1"/>
          </p:cNvSpPr>
          <p:nvPr>
            <p:ph idx="1"/>
          </p:nvPr>
        </p:nvSpPr>
        <p:spPr/>
        <p:txBody>
          <a:bodyPr/>
          <a:lstStyle/>
          <a:p>
            <a:r>
              <a:rPr lang="de-DE" sz="1800" dirty="0"/>
              <a:t>PIKAS </a:t>
            </a:r>
            <a:r>
              <a:rPr lang="de-DE" sz="1800"/>
              <a:t>– Sachrechenprobleme</a:t>
            </a:r>
            <a:r>
              <a:rPr lang="de-DE" sz="1800" dirty="0"/>
              <a:t>: </a:t>
            </a:r>
            <a:r>
              <a:rPr lang="de-DE" sz="1800" dirty="0">
                <a:hlinkClick r:id="rId2"/>
              </a:rPr>
              <a:t>https://pikas.dzlm.de/material-pik/herausfordernde-lernangebote/haus-7-unterrichts-material/sachrechenprobleme</a:t>
            </a:r>
            <a:r>
              <a:rPr lang="de-DE" sz="1800" dirty="0"/>
              <a:t> [15.06.2018]</a:t>
            </a:r>
          </a:p>
        </p:txBody>
      </p:sp>
      <p:sp>
        <p:nvSpPr>
          <p:cNvPr id="3" name="Titel 2">
            <a:extLst>
              <a:ext uri="{FF2B5EF4-FFF2-40B4-BE49-F238E27FC236}">
                <a16:creationId xmlns:a16="http://schemas.microsoft.com/office/drawing/2014/main" id="{8B3F2C93-26FC-1A44-A2D6-006FA3E27B43}"/>
              </a:ext>
            </a:extLst>
          </p:cNvPr>
          <p:cNvSpPr>
            <a:spLocks noGrp="1"/>
          </p:cNvSpPr>
          <p:nvPr>
            <p:ph type="title"/>
          </p:nvPr>
        </p:nvSpPr>
        <p:spPr/>
        <p:txBody>
          <a:bodyPr/>
          <a:lstStyle/>
          <a:p>
            <a:r>
              <a:rPr lang="de-DE" dirty="0"/>
              <a:t>Internetquellen</a:t>
            </a:r>
          </a:p>
        </p:txBody>
      </p:sp>
    </p:spTree>
    <p:extLst>
      <p:ext uri="{BB962C8B-B14F-4D97-AF65-F5344CB8AC3E}">
        <p14:creationId xmlns:p14="http://schemas.microsoft.com/office/powerpoint/2010/main" val="215128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solidFill>
                <a:prstClr val="black"/>
              </a:solidFill>
              <a:latin typeface="Calibri" panose="020F0502020204030204" pitchFamily="34" charset="0"/>
            </a:endParaRPr>
          </a:p>
        </p:txBody>
      </p:sp>
      <p:sp>
        <p:nvSpPr>
          <p:cNvPr id="8" name="Titel 7"/>
          <p:cNvSpPr>
            <a:spLocks noGrp="1"/>
          </p:cNvSpPr>
          <p:nvPr>
            <p:ph type="title"/>
          </p:nvPr>
        </p:nvSpPr>
        <p:spPr/>
        <p:txBody>
          <a:bodyPr>
            <a:normAutofit/>
          </a:bodyPr>
          <a:lstStyle/>
          <a:p>
            <a:r>
              <a:rPr lang="de-DE" dirty="0"/>
              <a:t>Gliederung – Baustein 1</a:t>
            </a:r>
          </a:p>
        </p:txBody>
      </p:sp>
      <p:sp>
        <p:nvSpPr>
          <p:cNvPr id="9" name="Inhaltsplatzhalter 8"/>
          <p:cNvSpPr>
            <a:spLocks noGrp="1"/>
          </p:cNvSpPr>
          <p:nvPr>
            <p:ph idx="1"/>
          </p:nvPr>
        </p:nvSpPr>
        <p:spPr/>
        <p:txBody>
          <a:bodyPr/>
          <a:lstStyle/>
          <a:p>
            <a:pPr marL="514350" indent="-514350">
              <a:buClr>
                <a:srgbClr val="327A86"/>
              </a:buClr>
              <a:buAutoNum type="arabicPeriod"/>
            </a:pPr>
            <a:r>
              <a:rPr lang="de-DE" dirty="0"/>
              <a:t>Begrüßung und Einstieg</a:t>
            </a:r>
          </a:p>
          <a:p>
            <a:pPr marL="514350" indent="-514350">
              <a:buClr>
                <a:srgbClr val="327A86"/>
              </a:buClr>
              <a:buAutoNum type="arabicPeriod"/>
            </a:pPr>
            <a:r>
              <a:rPr lang="de-DE" dirty="0"/>
              <a:t>Merkmale des Sachrechnens</a:t>
            </a:r>
          </a:p>
          <a:p>
            <a:pPr marL="514350" indent="-514350">
              <a:buClr>
                <a:srgbClr val="327A86"/>
              </a:buClr>
              <a:buAutoNum type="arabicPeriod"/>
            </a:pPr>
            <a:r>
              <a:rPr lang="de-DE" dirty="0"/>
              <a:t>Funktionen des Sachrechnens</a:t>
            </a:r>
          </a:p>
          <a:p>
            <a:pPr marL="514350" indent="-514350">
              <a:buClr>
                <a:srgbClr val="327A86"/>
              </a:buClr>
              <a:buAutoNum type="arabicPeriod"/>
            </a:pPr>
            <a:r>
              <a:rPr lang="de-DE" dirty="0"/>
              <a:t>Typen von Sachaufgaben </a:t>
            </a:r>
          </a:p>
          <a:p>
            <a:pPr marL="514350" indent="-514350">
              <a:buClr>
                <a:srgbClr val="327A86"/>
              </a:buClr>
              <a:buAutoNum type="arabicPeriod"/>
            </a:pPr>
            <a:r>
              <a:rPr lang="de-DE" dirty="0"/>
              <a:t>Anforderungen beim Lösen von Sachaufgaben</a:t>
            </a:r>
          </a:p>
          <a:p>
            <a:pPr marL="514350" indent="-514350">
              <a:buClr>
                <a:srgbClr val="327A86"/>
              </a:buClr>
              <a:buFont typeface="Arial" panose="020B0604020202020204" pitchFamily="34" charset="0"/>
              <a:buAutoNum type="arabicPeriod"/>
            </a:pPr>
            <a:r>
              <a:rPr lang="de-DE" dirty="0"/>
              <a:t>Distanzaufgabe</a:t>
            </a:r>
          </a:p>
          <a:p>
            <a:pPr marL="514350" indent="-514350">
              <a:buClr>
                <a:srgbClr val="327A86"/>
              </a:buClr>
              <a:buAutoNum type="arabicPeriod"/>
            </a:pPr>
            <a:endParaRPr lang="de-DE" dirty="0"/>
          </a:p>
          <a:p>
            <a:pPr marL="514350" indent="-514350">
              <a:buClr>
                <a:srgbClr val="327A86"/>
              </a:buClr>
              <a:buAutoNum type="arabicPeriod"/>
            </a:pPr>
            <a:endParaRPr lang="de-DE" dirty="0"/>
          </a:p>
        </p:txBody>
      </p:sp>
    </p:spTree>
    <p:extLst>
      <p:ext uri="{BB962C8B-B14F-4D97-AF65-F5344CB8AC3E}">
        <p14:creationId xmlns:p14="http://schemas.microsoft.com/office/powerpoint/2010/main" val="9157623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0429AD60-7E52-6A4E-9EF9-205300C44C77}"/>
              </a:ext>
            </a:extLst>
          </p:cNvPr>
          <p:cNvSpPr/>
          <p:nvPr/>
        </p:nvSpPr>
        <p:spPr bwMode="auto">
          <a:xfrm>
            <a:off x="-183976" y="1268760"/>
            <a:ext cx="6124128" cy="540061"/>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solidFill>
                <a:prstClr val="black"/>
              </a:solidFill>
              <a:latin typeface="Calibri" panose="020F0502020204030204" pitchFamily="34" charset="0"/>
            </a:endParaRPr>
          </a:p>
        </p:txBody>
      </p:sp>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solidFill>
                <a:prstClr val="black"/>
              </a:solidFill>
              <a:latin typeface="Calibri" panose="020F0502020204030204" pitchFamily="34" charset="0"/>
            </a:endParaRPr>
          </a:p>
        </p:txBody>
      </p:sp>
      <p:sp>
        <p:nvSpPr>
          <p:cNvPr id="8" name="Titel 7"/>
          <p:cNvSpPr>
            <a:spLocks noGrp="1"/>
          </p:cNvSpPr>
          <p:nvPr>
            <p:ph type="title"/>
          </p:nvPr>
        </p:nvSpPr>
        <p:spPr/>
        <p:txBody>
          <a:bodyPr>
            <a:normAutofit/>
          </a:bodyPr>
          <a:lstStyle/>
          <a:p>
            <a:r>
              <a:rPr lang="de-DE" dirty="0"/>
              <a:t>Gliederung – Baustein 2</a:t>
            </a:r>
          </a:p>
        </p:txBody>
      </p:sp>
      <p:sp>
        <p:nvSpPr>
          <p:cNvPr id="9" name="Inhaltsplatzhalter 8"/>
          <p:cNvSpPr>
            <a:spLocks noGrp="1"/>
          </p:cNvSpPr>
          <p:nvPr>
            <p:ph idx="1"/>
          </p:nvPr>
        </p:nvSpPr>
        <p:spPr/>
        <p:txBody>
          <a:bodyPr/>
          <a:lstStyle/>
          <a:p>
            <a:pPr marL="514350" indent="-514350">
              <a:buClr>
                <a:srgbClr val="327A86"/>
              </a:buClr>
              <a:buAutoNum type="arabicPeriod"/>
            </a:pPr>
            <a:r>
              <a:rPr lang="de-DE" dirty="0">
                <a:solidFill>
                  <a:srgbClr val="327A86"/>
                </a:solidFill>
              </a:rPr>
              <a:t>Begrüßung und Rückblick</a:t>
            </a:r>
          </a:p>
          <a:p>
            <a:pPr marL="514350" indent="-514350">
              <a:buClr>
                <a:srgbClr val="327A86"/>
              </a:buClr>
              <a:buAutoNum type="arabicPeriod"/>
            </a:pPr>
            <a:r>
              <a:rPr lang="de-DE" dirty="0"/>
              <a:t>Einstieg: Distanzaufgabe </a:t>
            </a:r>
          </a:p>
          <a:p>
            <a:pPr marL="514350" indent="-514350">
              <a:buClr>
                <a:srgbClr val="327A86"/>
              </a:buClr>
              <a:buAutoNum type="arabicPeriod"/>
            </a:pPr>
            <a:r>
              <a:rPr lang="de-DE" dirty="0"/>
              <a:t>Modellbildungsprozess  </a:t>
            </a:r>
          </a:p>
          <a:p>
            <a:pPr marL="514350" indent="-514350">
              <a:buClr>
                <a:srgbClr val="327A86"/>
              </a:buClr>
              <a:buAutoNum type="arabicPeriod"/>
            </a:pPr>
            <a:r>
              <a:rPr lang="de-DE" dirty="0"/>
              <a:t>Hilfen beim Lösen von Sachaufgaben</a:t>
            </a:r>
          </a:p>
          <a:p>
            <a:pPr marL="514350" indent="-514350">
              <a:buClr>
                <a:srgbClr val="327A86"/>
              </a:buClr>
              <a:buAutoNum type="arabicPeriod"/>
            </a:pPr>
            <a:r>
              <a:rPr lang="de-DE" dirty="0"/>
              <a:t>Zur Gestaltung des Sachrechnens </a:t>
            </a:r>
          </a:p>
          <a:p>
            <a:pPr marL="762000" lvl="1" indent="-304800">
              <a:buClr>
                <a:schemeClr val="tx2"/>
              </a:buClr>
              <a:buFont typeface="Wingdings" charset="2"/>
              <a:buChar char="§"/>
            </a:pPr>
            <a:r>
              <a:rPr lang="de-DE" dirty="0">
                <a:solidFill>
                  <a:srgbClr val="FFFFFF"/>
                </a:solidFill>
              </a:rPr>
              <a:t>Sachrechnen in allen Jahrgangsstufen</a:t>
            </a:r>
          </a:p>
          <a:p>
            <a:pPr marL="762000" lvl="1" indent="-304800">
              <a:buClr>
                <a:schemeClr val="tx2"/>
              </a:buClr>
              <a:buFont typeface="Wingdings" charset="2"/>
              <a:buChar char="§"/>
            </a:pPr>
            <a:r>
              <a:rPr lang="de-DE" dirty="0">
                <a:solidFill>
                  <a:srgbClr val="FFFFFF"/>
                </a:solidFill>
              </a:rPr>
              <a:t>Sinnstiftende Lernanlässe</a:t>
            </a:r>
          </a:p>
          <a:p>
            <a:pPr marL="762000" lvl="1" indent="-304800">
              <a:buClr>
                <a:schemeClr val="tx2"/>
              </a:buClr>
              <a:buFont typeface="Wingdings" charset="2"/>
              <a:buChar char="§"/>
              <a:tabLst>
                <a:tab pos="706438" algn="l"/>
              </a:tabLst>
            </a:pPr>
            <a:r>
              <a:rPr lang="de-DE" dirty="0">
                <a:solidFill>
                  <a:srgbClr val="FFFFFF"/>
                </a:solidFill>
              </a:rPr>
              <a:t>Sachrechnen offen gestalten </a:t>
            </a:r>
            <a:endParaRPr lang="de-DE" dirty="0"/>
          </a:p>
          <a:p>
            <a:pPr marL="514350" indent="-514350">
              <a:buClr>
                <a:srgbClr val="327A86"/>
              </a:buClr>
              <a:buAutoNum type="arabicPeriod"/>
            </a:pPr>
            <a:r>
              <a:rPr lang="de-DE" dirty="0"/>
              <a:t>Merkmale guter Sachaufgaben</a:t>
            </a:r>
          </a:p>
          <a:p>
            <a:pPr marL="971550" lvl="1" indent="-514350">
              <a:buClr>
                <a:srgbClr val="327A86"/>
              </a:buClr>
              <a:buAutoNum type="arabicPeriod"/>
            </a:pPr>
            <a:endParaRPr lang="de-DE" dirty="0"/>
          </a:p>
          <a:p>
            <a:pPr marL="514350" indent="-514350">
              <a:buClr>
                <a:srgbClr val="327A86"/>
              </a:buClr>
              <a:buAutoNum type="arabicPeriod"/>
            </a:pPr>
            <a:endParaRPr lang="de-DE" dirty="0"/>
          </a:p>
        </p:txBody>
      </p:sp>
    </p:spTree>
    <p:extLst>
      <p:ext uri="{BB962C8B-B14F-4D97-AF65-F5344CB8AC3E}">
        <p14:creationId xmlns:p14="http://schemas.microsoft.com/office/powerpoint/2010/main" val="13585438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304800" indent="-304800">
              <a:spcBef>
                <a:spcPts val="500"/>
              </a:spcBef>
              <a:defRPr sz="2400">
                <a:effectLst/>
                <a:uFill>
                  <a:solidFill>
                    <a:srgbClr val="327A86"/>
                  </a:solidFill>
                </a:uFill>
              </a:defRPr>
            </a:pPr>
            <a:r>
              <a:rPr lang="de-DE" dirty="0"/>
              <a:t>den Modellbildungsprozess anhand des Modellierungskreislaufes nachvollziehen und darstellen können</a:t>
            </a:r>
            <a:endParaRPr lang="de-DE" b="1" dirty="0"/>
          </a:p>
          <a:p>
            <a:pPr lvl="0"/>
            <a:r>
              <a:rPr lang="de-DE" sz="2400" dirty="0"/>
              <a:t>typische Fehler und Schwierigkeiten beim Sachrechnen berücksichtigen</a:t>
            </a:r>
            <a:endParaRPr lang="de-DE" sz="2400" b="1" dirty="0"/>
          </a:p>
          <a:p>
            <a:pPr lvl="0"/>
            <a:r>
              <a:rPr lang="de-DE" sz="2400" dirty="0"/>
              <a:t>Schülerinnen und Schüler bei der Bearbeitung komplexer Sachaufgaben unterstützen können</a:t>
            </a:r>
          </a:p>
          <a:p>
            <a:pPr lvl="0"/>
            <a:r>
              <a:rPr lang="de-DE" sz="2400" dirty="0"/>
              <a:t>zentrale Gestaltungsprinzipien für die Behandlung kontextbezogener Aufgaben im Mathematikunterricht berücksichtigen</a:t>
            </a:r>
            <a:endParaRPr lang="de-DE" sz="2400" b="1" dirty="0"/>
          </a:p>
          <a:p>
            <a:r>
              <a:rPr lang="de-DE" sz="2400" dirty="0"/>
              <a:t>Sachaufgaben einordnen und bewerten können</a:t>
            </a:r>
          </a:p>
          <a:p>
            <a:endParaRPr lang="de-DE" dirty="0"/>
          </a:p>
        </p:txBody>
      </p:sp>
      <p:sp>
        <p:nvSpPr>
          <p:cNvPr id="3" name="Titel 2"/>
          <p:cNvSpPr>
            <a:spLocks noGrp="1"/>
          </p:cNvSpPr>
          <p:nvPr>
            <p:ph type="title"/>
          </p:nvPr>
        </p:nvSpPr>
        <p:spPr/>
        <p:txBody>
          <a:bodyPr/>
          <a:lstStyle/>
          <a:p>
            <a:r>
              <a:rPr lang="de-DE" dirty="0"/>
              <a:t>Ziele des Bausteins </a:t>
            </a:r>
          </a:p>
        </p:txBody>
      </p:sp>
    </p:spTree>
    <p:extLst>
      <p:ext uri="{BB962C8B-B14F-4D97-AF65-F5344CB8AC3E}">
        <p14:creationId xmlns:p14="http://schemas.microsoft.com/office/powerpoint/2010/main" val="463574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a:xfrm>
            <a:off x="323528" y="1124744"/>
            <a:ext cx="8424936" cy="5400600"/>
          </a:xfrm>
        </p:spPr>
        <p:txBody>
          <a:bodyPr/>
          <a:lstStyle/>
          <a:p>
            <a:r>
              <a:rPr lang="de-DE" dirty="0"/>
              <a:t>je nach Zielsetzung stehen unterschiedliche Bereiche (Mathematik, Umwelt, Kind) im Vordergrund</a:t>
            </a:r>
          </a:p>
          <a:p>
            <a:r>
              <a:rPr lang="de-DE" dirty="0"/>
              <a:t>Umweltbezug der Aufgabe kann Erleichterung, aber auch Erschwerung des Lernprozesses bedeuten</a:t>
            </a:r>
          </a:p>
          <a:p>
            <a:r>
              <a:rPr lang="de-DE" dirty="0"/>
              <a:t>Beziehung zwischen Mathematik und Umwelt stellt keine einfache Gleichheit dar</a:t>
            </a:r>
          </a:p>
          <a:p>
            <a:r>
              <a:rPr lang="de-DE" dirty="0"/>
              <a:t>Beziehung zwischen Mathematik und Umwelt muss aktiv vom Kind konstruiert werden</a:t>
            </a:r>
          </a:p>
          <a:p>
            <a:endParaRPr lang="de-DE" dirty="0"/>
          </a:p>
          <a:p>
            <a:endParaRPr lang="de-DE" dirty="0"/>
          </a:p>
        </p:txBody>
      </p:sp>
      <p:sp>
        <p:nvSpPr>
          <p:cNvPr id="4" name="Titel 3"/>
          <p:cNvSpPr>
            <a:spLocks noGrp="1"/>
          </p:cNvSpPr>
          <p:nvPr>
            <p:ph type="title"/>
          </p:nvPr>
        </p:nvSpPr>
        <p:spPr/>
        <p:txBody>
          <a:bodyPr/>
          <a:lstStyle/>
          <a:p>
            <a:r>
              <a:rPr lang="de-DE" dirty="0"/>
              <a:t>Rückblick</a:t>
            </a:r>
          </a:p>
        </p:txBody>
      </p:sp>
      <p:sp>
        <p:nvSpPr>
          <p:cNvPr id="13" name="Franke/Ruwisch 2010; Krauthausen/Scherer 2007"/>
          <p:cNvSpPr txBox="1"/>
          <p:nvPr/>
        </p:nvSpPr>
        <p:spPr>
          <a:xfrm>
            <a:off x="4427984" y="6165304"/>
            <a:ext cx="4366246" cy="292388"/>
          </a:xfrm>
          <a:prstGeom prst="rect">
            <a:avLst/>
          </a:prstGeom>
          <a:ln w="12700">
            <a:miter lim="400000"/>
          </a:ln>
          <a:extLst>
            <a:ext uri="{C572A759-6A51-4108-AA02-DFA0A04FC94B}">
              <ma14:wrappingTextBoxFlag xmlns="" xmlns:ma14="http://schemas.microsoft.com/office/mac/drawingml/2011/main" val="1"/>
            </a:ext>
          </a:extLst>
        </p:spPr>
        <p:txBody>
          <a:bodyPr wrap="square" lIns="38100" tIns="38100" rIns="38100" bIns="38100">
            <a:spAutoFit/>
          </a:bodyPr>
          <a:lstStyle>
            <a:lvl1pPr defTabSz="584200">
              <a:defRPr sz="1400" i="1">
                <a:solidFill>
                  <a:srgbClr val="131313"/>
                </a:solidFill>
                <a:uFillTx/>
                <a:latin typeface="Helvetica Neue"/>
                <a:ea typeface="Helvetica Neue"/>
                <a:cs typeface="Helvetica Neue"/>
                <a:sym typeface="Helvetica Neue"/>
              </a:defRPr>
            </a:lvl1pPr>
          </a:lstStyle>
          <a:p>
            <a:r>
              <a:rPr lang="de-DE" dirty="0">
                <a:solidFill>
                  <a:srgbClr val="327A86"/>
                </a:solidFill>
                <a:latin typeface="Calibri" charset="0"/>
                <a:ea typeface="Calibri" charset="0"/>
                <a:cs typeface="Calibri" charset="0"/>
              </a:rPr>
              <a:t>(vgl. </a:t>
            </a:r>
            <a:r>
              <a:rPr dirty="0">
                <a:solidFill>
                  <a:srgbClr val="327A86"/>
                </a:solidFill>
                <a:latin typeface="Calibri" charset="0"/>
                <a:ea typeface="Calibri" charset="0"/>
                <a:cs typeface="Calibri" charset="0"/>
              </a:rPr>
              <a:t>Franke</a:t>
            </a:r>
            <a:r>
              <a:rPr lang="de-DE" dirty="0">
                <a:solidFill>
                  <a:srgbClr val="327A86"/>
                </a:solidFill>
                <a:latin typeface="Calibri" charset="0"/>
                <a:ea typeface="Calibri" charset="0"/>
                <a:cs typeface="Calibri" charset="0"/>
              </a:rPr>
              <a:t> &amp; </a:t>
            </a:r>
            <a:r>
              <a:rPr dirty="0" err="1">
                <a:solidFill>
                  <a:srgbClr val="327A86"/>
                </a:solidFill>
                <a:latin typeface="Calibri" charset="0"/>
                <a:ea typeface="Calibri" charset="0"/>
                <a:cs typeface="Calibri" charset="0"/>
              </a:rPr>
              <a:t>Ruwisch</a:t>
            </a:r>
            <a:r>
              <a:rPr dirty="0">
                <a:solidFill>
                  <a:srgbClr val="327A86"/>
                </a:solidFill>
                <a:latin typeface="Calibri" charset="0"/>
                <a:ea typeface="Calibri" charset="0"/>
                <a:cs typeface="Calibri" charset="0"/>
              </a:rPr>
              <a:t> 2010; </a:t>
            </a:r>
            <a:r>
              <a:rPr dirty="0" err="1">
                <a:solidFill>
                  <a:srgbClr val="327A86"/>
                </a:solidFill>
                <a:latin typeface="Calibri" charset="0"/>
                <a:ea typeface="Calibri" charset="0"/>
                <a:cs typeface="Calibri" charset="0"/>
              </a:rPr>
              <a:t>Krauthausen</a:t>
            </a:r>
            <a:r>
              <a:rPr lang="de-DE" dirty="0">
                <a:solidFill>
                  <a:srgbClr val="327A86"/>
                </a:solidFill>
                <a:latin typeface="Calibri" charset="0"/>
                <a:ea typeface="Calibri" charset="0"/>
                <a:cs typeface="Calibri" charset="0"/>
              </a:rPr>
              <a:t> &amp; </a:t>
            </a:r>
            <a:r>
              <a:rPr dirty="0">
                <a:solidFill>
                  <a:srgbClr val="327A86"/>
                </a:solidFill>
                <a:latin typeface="Calibri" charset="0"/>
                <a:ea typeface="Calibri" charset="0"/>
                <a:cs typeface="Calibri" charset="0"/>
              </a:rPr>
              <a:t>Scherer 2007</a:t>
            </a:r>
            <a:r>
              <a:rPr lang="de-DE" dirty="0">
                <a:solidFill>
                  <a:srgbClr val="327A86"/>
                </a:solidFill>
                <a:latin typeface="Calibri" charset="0"/>
                <a:ea typeface="Calibri" charset="0"/>
                <a:cs typeface="Calibri" charset="0"/>
              </a:rPr>
              <a:t>)</a:t>
            </a:r>
            <a:endParaRPr dirty="0">
              <a:solidFill>
                <a:srgbClr val="327A86"/>
              </a:solidFill>
              <a:latin typeface="Calibri" charset="0"/>
              <a:ea typeface="Calibri" charset="0"/>
              <a:cs typeface="Calibri" charset="0"/>
            </a:endParaRPr>
          </a:p>
        </p:txBody>
      </p:sp>
      <p:grpSp>
        <p:nvGrpSpPr>
          <p:cNvPr id="14" name="Gruppieren"/>
          <p:cNvGrpSpPr/>
          <p:nvPr/>
        </p:nvGrpSpPr>
        <p:grpSpPr>
          <a:xfrm>
            <a:off x="2411760" y="3933056"/>
            <a:ext cx="4392488" cy="2016224"/>
            <a:chOff x="0" y="0"/>
            <a:chExt cx="3624465" cy="1642358"/>
          </a:xfrm>
        </p:grpSpPr>
        <p:sp>
          <p:nvSpPr>
            <p:cNvPr id="15" name="Rechteck"/>
            <p:cNvSpPr/>
            <p:nvPr/>
          </p:nvSpPr>
          <p:spPr>
            <a:xfrm>
              <a:off x="0" y="1152983"/>
              <a:ext cx="1203698" cy="489375"/>
            </a:xfrm>
            <a:prstGeom prst="rect">
              <a:avLst/>
            </a:prstGeom>
            <a:solidFill>
              <a:srgbClr val="237E92">
                <a:alpha val="45000"/>
              </a:srgbClr>
            </a:solidFill>
            <a:ln w="12700" cap="flat">
              <a:noFill/>
              <a:miter lim="400000"/>
            </a:ln>
            <a:effectLst>
              <a:outerShdw blurRad="38100" dist="25400" dir="5400000" rotWithShape="0">
                <a:srgbClr val="000000">
                  <a:alpha val="50000"/>
                </a:srgbClr>
              </a:outerShdw>
            </a:effectLst>
          </p:spPr>
          <p:txBody>
            <a:bodyPr wrap="square" lIns="50800" tIns="50800" rIns="50800" bIns="50800" numCol="1" anchor="ctr">
              <a:noAutofit/>
            </a:bodyPr>
            <a:lstStyle/>
            <a:p>
              <a:pPr algn="ctr"/>
              <a:r>
                <a:rPr lang="de-DE" sz="1400" dirty="0">
                  <a:latin typeface="Calibri" panose="020F0502020204030204" pitchFamily="34" charset="0"/>
                  <a:cs typeface="Calibri" panose="020F0502020204030204" pitchFamily="34" charset="0"/>
                </a:rPr>
                <a:t>Mathematik</a:t>
              </a:r>
              <a:endParaRPr sz="1400" dirty="0">
                <a:latin typeface="Calibri" panose="020F0502020204030204" pitchFamily="34" charset="0"/>
                <a:cs typeface="Calibri" panose="020F0502020204030204" pitchFamily="34" charset="0"/>
              </a:endParaRPr>
            </a:p>
          </p:txBody>
        </p:sp>
        <p:sp>
          <p:nvSpPr>
            <p:cNvPr id="16" name="Rechteck"/>
            <p:cNvSpPr/>
            <p:nvPr/>
          </p:nvSpPr>
          <p:spPr>
            <a:xfrm>
              <a:off x="1213645" y="0"/>
              <a:ext cx="1203699" cy="489374"/>
            </a:xfrm>
            <a:prstGeom prst="rect">
              <a:avLst/>
            </a:prstGeom>
            <a:solidFill>
              <a:srgbClr val="237E92">
                <a:alpha val="45000"/>
              </a:srgbClr>
            </a:solidFill>
            <a:ln w="12700" cap="flat">
              <a:noFill/>
              <a:miter lim="400000"/>
            </a:ln>
            <a:effectLst>
              <a:outerShdw blurRad="38100" dist="25400" dir="5400000" rotWithShape="0">
                <a:srgbClr val="000000">
                  <a:alpha val="50000"/>
                </a:srgbClr>
              </a:outerShdw>
            </a:effectLst>
          </p:spPr>
          <p:txBody>
            <a:bodyPr wrap="square" lIns="50800" tIns="50800" rIns="50800" bIns="50800" numCol="1" anchor="ctr">
              <a:noAutofit/>
            </a:bodyPr>
            <a:lstStyle/>
            <a:p>
              <a:pPr algn="ctr"/>
              <a:r>
                <a:rPr lang="de-DE" sz="1400" dirty="0">
                  <a:latin typeface="Calibri" panose="020F0502020204030204" pitchFamily="34" charset="0"/>
                  <a:cs typeface="Calibri" panose="020F0502020204030204" pitchFamily="34" charset="0"/>
                </a:rPr>
                <a:t>Umwelt</a:t>
              </a:r>
              <a:endParaRPr sz="1400" dirty="0">
                <a:latin typeface="Calibri" panose="020F0502020204030204" pitchFamily="34" charset="0"/>
                <a:cs typeface="Calibri" panose="020F0502020204030204" pitchFamily="34" charset="0"/>
              </a:endParaRPr>
            </a:p>
          </p:txBody>
        </p:sp>
        <p:sp>
          <p:nvSpPr>
            <p:cNvPr id="17" name="Rechteck"/>
            <p:cNvSpPr/>
            <p:nvPr/>
          </p:nvSpPr>
          <p:spPr>
            <a:xfrm>
              <a:off x="2420766" y="1152983"/>
              <a:ext cx="1203699" cy="489375"/>
            </a:xfrm>
            <a:prstGeom prst="rect">
              <a:avLst/>
            </a:prstGeom>
            <a:solidFill>
              <a:srgbClr val="237E92">
                <a:alpha val="45000"/>
              </a:srgbClr>
            </a:solidFill>
            <a:ln w="12700" cap="flat">
              <a:noFill/>
              <a:miter lim="400000"/>
            </a:ln>
            <a:effectLst>
              <a:outerShdw blurRad="38100" dist="25400" dir="5400000" rotWithShape="0">
                <a:srgbClr val="000000">
                  <a:alpha val="50000"/>
                </a:srgbClr>
              </a:outerShdw>
            </a:effectLst>
          </p:spPr>
          <p:txBody>
            <a:bodyPr wrap="square" lIns="50800" tIns="50800" rIns="50800" bIns="50800" numCol="1" anchor="ctr">
              <a:noAutofit/>
            </a:bodyPr>
            <a:lstStyle/>
            <a:p>
              <a:pPr algn="ctr"/>
              <a:r>
                <a:rPr lang="de-DE" sz="1400" dirty="0">
                  <a:latin typeface="Calibri" panose="020F0502020204030204" pitchFamily="34" charset="0"/>
                  <a:cs typeface="Calibri" panose="020F0502020204030204" pitchFamily="34" charset="0"/>
                </a:rPr>
                <a:t>Kind</a:t>
              </a:r>
              <a:endParaRPr sz="1400" dirty="0">
                <a:latin typeface="Calibri" panose="020F0502020204030204" pitchFamily="34" charset="0"/>
                <a:cs typeface="Calibri" panose="020F0502020204030204" pitchFamily="34" charset="0"/>
              </a:endParaRPr>
            </a:p>
          </p:txBody>
        </p:sp>
        <p:sp>
          <p:nvSpPr>
            <p:cNvPr id="18" name="Doppelpfeil"/>
            <p:cNvSpPr/>
            <p:nvPr/>
          </p:nvSpPr>
          <p:spPr>
            <a:xfrm rot="3389132">
              <a:off x="2326213" y="650905"/>
              <a:ext cx="849601" cy="222376"/>
            </a:xfrm>
            <a:prstGeom prst="leftRightArrow">
              <a:avLst>
                <a:gd name="adj1" fmla="val 43741"/>
                <a:gd name="adj2" fmla="val 71870"/>
              </a:avLst>
            </a:prstGeom>
            <a:blipFill rotWithShape="1">
              <a:blip r:embed="rId3"/>
              <a:srcRect/>
              <a:tile tx="0" ty="0" sx="100000" sy="100000" flip="none" algn="tl"/>
            </a:blipFill>
            <a:ln w="12700" cap="flat">
              <a:noFill/>
              <a:miter lim="400000"/>
            </a:ln>
            <a:effectLst>
              <a:outerShdw blurRad="38100" dist="25400" dir="5400000" rotWithShape="0">
                <a:srgbClr val="000000">
                  <a:alpha val="50000"/>
                </a:srgbClr>
              </a:outerShdw>
            </a:effectLst>
          </p:spPr>
          <p:txBody>
            <a:bodyPr wrap="square" lIns="50800" tIns="50800" rIns="50800" bIns="50800" numCol="1" anchor="ctr">
              <a:noAutofit/>
            </a:bodyPr>
            <a:lstStyle/>
            <a:p>
              <a:endParaRPr/>
            </a:p>
          </p:txBody>
        </p:sp>
        <p:sp>
          <p:nvSpPr>
            <p:cNvPr id="19" name="Doppelpfeil"/>
            <p:cNvSpPr/>
            <p:nvPr/>
          </p:nvSpPr>
          <p:spPr>
            <a:xfrm rot="7224173">
              <a:off x="464187" y="638522"/>
              <a:ext cx="849601" cy="222376"/>
            </a:xfrm>
            <a:prstGeom prst="leftRightArrow">
              <a:avLst>
                <a:gd name="adj1" fmla="val 43741"/>
                <a:gd name="adj2" fmla="val 71870"/>
              </a:avLst>
            </a:prstGeom>
            <a:blipFill rotWithShape="1">
              <a:blip r:embed="rId3"/>
              <a:srcRect/>
              <a:tile tx="0" ty="0" sx="100000" sy="100000" flip="none" algn="tl"/>
            </a:blipFill>
            <a:ln w="12700" cap="flat">
              <a:noFill/>
              <a:miter lim="400000"/>
            </a:ln>
            <a:effectLst>
              <a:outerShdw blurRad="38100" dist="25400" dir="5400000" rotWithShape="0">
                <a:srgbClr val="000000">
                  <a:alpha val="50000"/>
                </a:srgbClr>
              </a:outerShdw>
            </a:effectLst>
          </p:spPr>
          <p:txBody>
            <a:bodyPr wrap="square" lIns="50800" tIns="50800" rIns="50800" bIns="50800" numCol="1" anchor="ctr">
              <a:noAutofit/>
            </a:bodyPr>
            <a:lstStyle/>
            <a:p>
              <a:endParaRPr/>
            </a:p>
          </p:txBody>
        </p:sp>
        <p:sp>
          <p:nvSpPr>
            <p:cNvPr id="20" name="Doppelpfeil"/>
            <p:cNvSpPr/>
            <p:nvPr/>
          </p:nvSpPr>
          <p:spPr>
            <a:xfrm>
              <a:off x="1387431" y="1286483"/>
              <a:ext cx="849602" cy="222376"/>
            </a:xfrm>
            <a:prstGeom prst="leftRightArrow">
              <a:avLst>
                <a:gd name="adj1" fmla="val 43741"/>
                <a:gd name="adj2" fmla="val 71870"/>
              </a:avLst>
            </a:prstGeom>
            <a:blipFill rotWithShape="1">
              <a:blip r:embed="rId3"/>
              <a:srcRect/>
              <a:tile tx="0" ty="0" sx="100000" sy="100000" flip="none" algn="tl"/>
            </a:blipFill>
            <a:ln w="12700" cap="flat">
              <a:noFill/>
              <a:miter lim="400000"/>
            </a:ln>
            <a:effectLst>
              <a:outerShdw blurRad="38100" dist="25400" dir="5400000" rotWithShape="0">
                <a:srgbClr val="000000">
                  <a:alpha val="50000"/>
                </a:srgbClr>
              </a:outerShdw>
            </a:effectLst>
          </p:spPr>
          <p:txBody>
            <a:bodyPr wrap="square" lIns="50800" tIns="50800" rIns="50800" bIns="50800" numCol="1" anchor="ctr">
              <a:noAutofit/>
            </a:bodyPr>
            <a:lstStyle/>
            <a:p>
              <a:endParaRPr/>
            </a:p>
          </p:txBody>
        </p:sp>
      </p:grpSp>
    </p:spTree>
    <p:extLst>
      <p:ext uri="{BB962C8B-B14F-4D97-AF65-F5344CB8AC3E}">
        <p14:creationId xmlns:p14="http://schemas.microsoft.com/office/powerpoint/2010/main" val="15570051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a:xfrm>
            <a:off x="323528" y="1124744"/>
            <a:ext cx="8424936" cy="5400600"/>
          </a:xfrm>
        </p:spPr>
        <p:txBody>
          <a:bodyPr/>
          <a:lstStyle/>
          <a:p>
            <a:r>
              <a:rPr lang="de-DE" dirty="0"/>
              <a:t>Sachaufgaben erfüllen verschiedene Funktionen im Mathematikunterricht: Sachrechnen als </a:t>
            </a:r>
            <a:r>
              <a:rPr lang="de-DE" b="1" dirty="0">
                <a:solidFill>
                  <a:srgbClr val="327A86"/>
                </a:solidFill>
              </a:rPr>
              <a:t>Lernprinzip</a:t>
            </a:r>
            <a:r>
              <a:rPr lang="de-DE" dirty="0"/>
              <a:t>, Sachrechnen als </a:t>
            </a:r>
            <a:r>
              <a:rPr lang="de-DE" b="1" dirty="0">
                <a:solidFill>
                  <a:srgbClr val="327A86"/>
                </a:solidFill>
              </a:rPr>
              <a:t>Lernstoff</a:t>
            </a:r>
            <a:r>
              <a:rPr lang="de-DE" dirty="0"/>
              <a:t>,</a:t>
            </a:r>
            <a:r>
              <a:rPr lang="de-DE" b="1" dirty="0">
                <a:solidFill>
                  <a:srgbClr val="327A86"/>
                </a:solidFill>
              </a:rPr>
              <a:t> </a:t>
            </a:r>
            <a:r>
              <a:rPr lang="de-DE" dirty="0"/>
              <a:t>Sachrechnen als </a:t>
            </a:r>
            <a:r>
              <a:rPr lang="de-DE" b="1" dirty="0">
                <a:solidFill>
                  <a:srgbClr val="327A86"/>
                </a:solidFill>
              </a:rPr>
              <a:t>Lernziel</a:t>
            </a:r>
            <a:endParaRPr lang="de-DE" dirty="0"/>
          </a:p>
          <a:p>
            <a:r>
              <a:rPr lang="de-DE" dirty="0"/>
              <a:t>Auswahl der Aufgaben nach Zielsetzung des Unterrichts/ Förderschwerpunkts</a:t>
            </a:r>
          </a:p>
          <a:p>
            <a:r>
              <a:rPr lang="de-DE" dirty="0"/>
              <a:t>es gibt verschiedene Typen von Sachaufgaben: Zuordnung oft nicht eindeutig, Vor- und Nachteile müssen kritisch betrachtet werden</a:t>
            </a:r>
          </a:p>
          <a:p>
            <a:r>
              <a:rPr lang="de-DE" kern="1200" dirty="0">
                <a:latin typeface="Calibri" panose="020F0502020204030204" pitchFamily="34" charset="0"/>
                <a:ea typeface="ＭＳ Ｐゴシック" charset="-128"/>
                <a:cs typeface="Calibri" panose="020F0502020204030204" pitchFamily="34" charset="0"/>
              </a:rPr>
              <a:t>bei der Lösung von Sachaufgaben kommt den prozessbezogenen Kompetenzen ein besonderer Stellenwert zu </a:t>
            </a:r>
            <a:endParaRPr lang="de-DE" dirty="0">
              <a:latin typeface="Calibri" panose="020F0502020204030204" pitchFamily="34" charset="0"/>
              <a:cs typeface="Calibri" panose="020F0502020204030204" pitchFamily="34" charset="0"/>
            </a:endParaRPr>
          </a:p>
        </p:txBody>
      </p:sp>
      <p:sp>
        <p:nvSpPr>
          <p:cNvPr id="4" name="Titel 3"/>
          <p:cNvSpPr>
            <a:spLocks noGrp="1"/>
          </p:cNvSpPr>
          <p:nvPr>
            <p:ph type="title"/>
          </p:nvPr>
        </p:nvSpPr>
        <p:spPr/>
        <p:txBody>
          <a:bodyPr/>
          <a:lstStyle/>
          <a:p>
            <a:r>
              <a:rPr lang="de-DE" dirty="0"/>
              <a:t>Rückblick </a:t>
            </a:r>
          </a:p>
        </p:txBody>
      </p:sp>
      <p:sp>
        <p:nvSpPr>
          <p:cNvPr id="13" name="Franke/Ruwisch 2010; Krauthausen/Scherer 2007"/>
          <p:cNvSpPr txBox="1"/>
          <p:nvPr/>
        </p:nvSpPr>
        <p:spPr>
          <a:xfrm>
            <a:off x="4665571" y="5576492"/>
            <a:ext cx="4150222" cy="292388"/>
          </a:xfrm>
          <a:prstGeom prst="rect">
            <a:avLst/>
          </a:prstGeom>
          <a:ln w="12700">
            <a:miter lim="400000"/>
          </a:ln>
          <a:extLst>
            <a:ext uri="{C572A759-6A51-4108-AA02-DFA0A04FC94B}">
              <ma14:wrappingTextBoxFlag xmlns="" xmlns:ma14="http://schemas.microsoft.com/office/mac/drawingml/2011/main" val="1"/>
            </a:ext>
          </a:extLst>
        </p:spPr>
        <p:txBody>
          <a:bodyPr lIns="38100" tIns="38100" rIns="38100" bIns="38100">
            <a:spAutoFit/>
          </a:bodyPr>
          <a:lstStyle>
            <a:lvl1pPr defTabSz="584200">
              <a:defRPr sz="1400" i="1">
                <a:solidFill>
                  <a:srgbClr val="131313"/>
                </a:solidFill>
                <a:uFillTx/>
                <a:latin typeface="Helvetica Neue"/>
                <a:ea typeface="Helvetica Neue"/>
                <a:cs typeface="Helvetica Neue"/>
                <a:sym typeface="Helvetica Neue"/>
              </a:defRPr>
            </a:lvl1pPr>
          </a:lstStyle>
          <a:p>
            <a:endParaRPr dirty="0">
              <a:solidFill>
                <a:srgbClr val="327A86"/>
              </a:solidFill>
              <a:latin typeface="Calibri" charset="0"/>
              <a:ea typeface="Calibri" charset="0"/>
              <a:cs typeface="Calibri" charset="0"/>
            </a:endParaRPr>
          </a:p>
        </p:txBody>
      </p:sp>
    </p:spTree>
    <p:extLst>
      <p:ext uri="{BB962C8B-B14F-4D97-AF65-F5344CB8AC3E}">
        <p14:creationId xmlns:p14="http://schemas.microsoft.com/office/powerpoint/2010/main" val="802079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Folien_DZLM_122016">
  <a:themeElements>
    <a:clrScheme name="Benutzerdefiniert 2">
      <a:dk1>
        <a:sysClr val="windowText" lastClr="000000"/>
      </a:dk1>
      <a:lt1>
        <a:sysClr val="window" lastClr="FFFFFF"/>
      </a:lt1>
      <a:dk2>
        <a:srgbClr val="327A86"/>
      </a:dk2>
      <a:lt2>
        <a:srgbClr val="CDB987"/>
      </a:lt2>
      <a:accent1>
        <a:srgbClr val="327A86"/>
      </a:accent1>
      <a:accent2>
        <a:srgbClr val="F8B44F"/>
      </a:accent2>
      <a:accent3>
        <a:srgbClr val="737373"/>
      </a:accent3>
      <a:accent4>
        <a:srgbClr val="CDB987"/>
      </a:accent4>
      <a:accent5>
        <a:srgbClr val="000000"/>
      </a:accent5>
      <a:accent6>
        <a:srgbClr val="FFFFFF"/>
      </a:accent6>
      <a:hlink>
        <a:srgbClr val="327A86"/>
      </a:hlink>
      <a:folHlink>
        <a:srgbClr val="327A86"/>
      </a:folHlink>
    </a:clrScheme>
    <a:fontScheme name="Leere Prä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327A86"/>
        </a:solidFill>
        <a:ln w="9525">
          <a:noFill/>
          <a:miter lim="800000"/>
          <a:headEnd/>
          <a:tailEnd/>
        </a:ln>
      </a:spPr>
      <a:bodyPr wrap="none" anchor="ctr">
        <a:prstTxWarp prst="textNoShape">
          <a:avLst/>
        </a:prstTxWarp>
      </a:bodyPr>
      <a:lstStyle>
        <a:defPPr>
          <a:defRPr b="0" i="0" dirty="0">
            <a:latin typeface="Calibri Norm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spAutoFit/>
      </a:bodyPr>
      <a:lstStyle>
        <a:defPPr marL="342900" indent="-342900">
          <a:spcBef>
            <a:spcPts val="400"/>
          </a:spcBef>
          <a:defRPr sz="1800" dirty="0">
            <a:latin typeface="Calibri"/>
            <a:cs typeface="Calibri"/>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ZLM_Juni2015 _Präsentation_Vorlage.potx" id="{4403B78A-53FD-4E46-8F0C-8727F1696680}" vid="{EE17F2D2-6447-4ED2-A9F9-03F57224F0B6}"/>
    </a:ext>
  </a:extLst>
</a:theme>
</file>

<file path=ppt/theme/theme2.xml><?xml version="1.0" encoding="utf-8"?>
<a:theme xmlns:a="http://schemas.openxmlformats.org/drawingml/2006/main" name="FortbildnerFolien">
  <a:themeElements>
    <a:clrScheme name="Benutzerdefiniert ">
      <a:dk1>
        <a:sysClr val="windowText" lastClr="000000"/>
      </a:dk1>
      <a:lt1>
        <a:sysClr val="window" lastClr="FFFFFF"/>
      </a:lt1>
      <a:dk2>
        <a:srgbClr val="327A86"/>
      </a:dk2>
      <a:lt2>
        <a:srgbClr val="CDB987"/>
      </a:lt2>
      <a:accent1>
        <a:srgbClr val="327A86"/>
      </a:accent1>
      <a:accent2>
        <a:srgbClr val="F8B44F"/>
      </a:accent2>
      <a:accent3>
        <a:srgbClr val="737373"/>
      </a:accent3>
      <a:accent4>
        <a:srgbClr val="CDB987"/>
      </a:accent4>
      <a:accent5>
        <a:srgbClr val="000000"/>
      </a:accent5>
      <a:accent6>
        <a:srgbClr val="FFFFFF"/>
      </a:accent6>
      <a:hlink>
        <a:srgbClr val="327A86"/>
      </a:hlink>
      <a:folHlink>
        <a:srgbClr val="327A80"/>
      </a:folHlink>
    </a:clrScheme>
    <a:fontScheme name="Leere Prä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2"/>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000" b="0" i="0" u="none" strike="noStrike" cap="none" normalizeH="0" baseline="0" dirty="0" err="1"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spAutoFit/>
      </a:bodyPr>
      <a:lstStyle>
        <a:defPPr>
          <a:defRPr sz="2000" dirty="0">
            <a:latin typeface="Calibri" panose="020F0502020204030204" pitchFamily="34" charset="0"/>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ZLM_Juni2015 _Präsentation_Vorlage.potx" id="{4403B78A-53FD-4E46-8F0C-8727F1696680}" vid="{EE17F2D2-6447-4ED2-A9F9-03F57224F0B6}"/>
    </a:ext>
  </a:extLst>
</a:theme>
</file>

<file path=ppt/theme/theme3.xml><?xml version="1.0" encoding="utf-8"?>
<a:theme xmlns:a="http://schemas.openxmlformats.org/drawingml/2006/main" name="Office-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Folien_DZLM_122016_0</Template>
  <TotalTime>0</TotalTime>
  <Words>4999</Words>
  <Application>Microsoft Office PowerPoint</Application>
  <PresentationFormat>Bildschirmpräsentation (4:3)</PresentationFormat>
  <Paragraphs>799</Paragraphs>
  <Slides>43</Slides>
  <Notes>40</Notes>
  <HiddenSlides>4</HiddenSlides>
  <MMClips>0</MMClips>
  <ScaleCrop>false</ScaleCrop>
  <HeadingPairs>
    <vt:vector size="6" baseType="variant">
      <vt:variant>
        <vt:lpstr>Verwendete Schriftarten</vt:lpstr>
      </vt:variant>
      <vt:variant>
        <vt:i4>9</vt:i4>
      </vt:variant>
      <vt:variant>
        <vt:lpstr>Design</vt:lpstr>
      </vt:variant>
      <vt:variant>
        <vt:i4>2</vt:i4>
      </vt:variant>
      <vt:variant>
        <vt:lpstr>Folientitel</vt:lpstr>
      </vt:variant>
      <vt:variant>
        <vt:i4>43</vt:i4>
      </vt:variant>
    </vt:vector>
  </HeadingPairs>
  <TitlesOfParts>
    <vt:vector size="54" baseType="lpstr">
      <vt:lpstr>ＭＳ Ｐゴシック</vt:lpstr>
      <vt:lpstr>ＭＳ Ｐゴシック</vt:lpstr>
      <vt:lpstr>Arial</vt:lpstr>
      <vt:lpstr>Calibri</vt:lpstr>
      <vt:lpstr>Calibri Normal</vt:lpstr>
      <vt:lpstr>Helvetica</vt:lpstr>
      <vt:lpstr>Helvetica Neue</vt:lpstr>
      <vt:lpstr>Times New Roman</vt:lpstr>
      <vt:lpstr>Wingdings</vt:lpstr>
      <vt:lpstr>Folien_DZLM_122016</vt:lpstr>
      <vt:lpstr>FortbildnerFolien</vt:lpstr>
      <vt:lpstr>Sachrechnen kompakt</vt:lpstr>
      <vt:lpstr>Hinweise zu den Lizenzbedingungen</vt:lpstr>
      <vt:lpstr>Mögliche Zeitstruktur für einen 3-Stunden-Block</vt:lpstr>
      <vt:lpstr>Mögliche Zeitstruktur für einen 3-Stunden-Block</vt:lpstr>
      <vt:lpstr>Gliederung – Baustein 1</vt:lpstr>
      <vt:lpstr>Gliederung – Baustein 2</vt:lpstr>
      <vt:lpstr>Ziele des Bausteins </vt:lpstr>
      <vt:lpstr>Rückblick</vt:lpstr>
      <vt:lpstr>Rückblick </vt:lpstr>
      <vt:lpstr>Gliederung – Baustein 2</vt:lpstr>
      <vt:lpstr>Einstieg</vt:lpstr>
      <vt:lpstr>Einstieg</vt:lpstr>
      <vt:lpstr>Gliederung – Baustein 2</vt:lpstr>
      <vt:lpstr>Modellbildungsprozess</vt:lpstr>
      <vt:lpstr>Modellbildungsprozess </vt:lpstr>
      <vt:lpstr>Modellbildungsprozess</vt:lpstr>
      <vt:lpstr>Modellbildungsprozess – Praxisphase </vt:lpstr>
      <vt:lpstr>Modellbildungsprozess – Praxisphase </vt:lpstr>
      <vt:lpstr>Modellbildungsprozess – Praxisphase  </vt:lpstr>
      <vt:lpstr>Pause </vt:lpstr>
      <vt:lpstr>Gliederung – Baustein 2</vt:lpstr>
      <vt:lpstr>Hilfen beim Lösen von Sachaufgaben </vt:lpstr>
      <vt:lpstr>Hilfen beim Lösen von Sachaufgaben </vt:lpstr>
      <vt:lpstr>Hilfen beim Lösen von Sachaufgaben </vt:lpstr>
      <vt:lpstr>Hilfen beim Lösen von Sachaufgaben</vt:lpstr>
      <vt:lpstr>Hilfen beim Lösen von Sachaufgaben </vt:lpstr>
      <vt:lpstr>Hilfen beim Lösen von Sachaufgaben </vt:lpstr>
      <vt:lpstr>Hilfen beim Lösen von Sachaufgaben</vt:lpstr>
      <vt:lpstr>Hilfen beim Lösen von Sachaufgaben</vt:lpstr>
      <vt:lpstr>Hilfen beim Lösen von Sachaufgaben</vt:lpstr>
      <vt:lpstr>Gliederung – Baustein 2</vt:lpstr>
      <vt:lpstr>Sachrechnen in allen Jahrgangsstufen</vt:lpstr>
      <vt:lpstr>Sinnstiftende Lernanlässe</vt:lpstr>
      <vt:lpstr>Sachrechnen offen gestalten</vt:lpstr>
      <vt:lpstr>Gliederung – Baustein 2</vt:lpstr>
      <vt:lpstr>Merkmale guter Sachaufgaben</vt:lpstr>
      <vt:lpstr>Merkmale guter Sachaufgaben nach Winter (2003) </vt:lpstr>
      <vt:lpstr>PowerPoint-Präsentation</vt:lpstr>
      <vt:lpstr>PowerPoint-Präsentation</vt:lpstr>
      <vt:lpstr>Literatur</vt:lpstr>
      <vt:lpstr>Literatur </vt:lpstr>
      <vt:lpstr>Literatur (Schulbücher)</vt:lpstr>
      <vt:lpstr>Internetquellen</vt:lpstr>
    </vt:vector>
  </TitlesOfParts>
  <Company>Microsoft</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Peter Pancakes</dc:creator>
  <cp:lastModifiedBy>profilinstaller</cp:lastModifiedBy>
  <cp:revision>944</cp:revision>
  <cp:lastPrinted>2018-01-02T08:58:19Z</cp:lastPrinted>
  <dcterms:created xsi:type="dcterms:W3CDTF">2017-02-22T15:31:12Z</dcterms:created>
  <dcterms:modified xsi:type="dcterms:W3CDTF">2019-02-06T13:10:19Z</dcterms:modified>
</cp:coreProperties>
</file>